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  <p:sldMasterId id="2147483803" r:id="rId2"/>
    <p:sldMasterId id="2147483811" r:id="rId3"/>
    <p:sldMasterId id="2147483820" r:id="rId4"/>
    <p:sldMasterId id="2147483833" r:id="rId5"/>
  </p:sldMasterIdLst>
  <p:notesMasterIdLst>
    <p:notesMasterId r:id="rId30"/>
  </p:notesMasterIdLst>
  <p:handoutMasterIdLst>
    <p:handoutMasterId r:id="rId31"/>
  </p:handoutMasterIdLst>
  <p:sldIdLst>
    <p:sldId id="749" r:id="rId6"/>
    <p:sldId id="771" r:id="rId7"/>
    <p:sldId id="635" r:id="rId8"/>
    <p:sldId id="491" r:id="rId9"/>
    <p:sldId id="807" r:id="rId10"/>
    <p:sldId id="808" r:id="rId11"/>
    <p:sldId id="805" r:id="rId12"/>
    <p:sldId id="801" r:id="rId13"/>
    <p:sldId id="796" r:id="rId14"/>
    <p:sldId id="809" r:id="rId15"/>
    <p:sldId id="806" r:id="rId16"/>
    <p:sldId id="789" r:id="rId17"/>
    <p:sldId id="772" r:id="rId18"/>
    <p:sldId id="785" r:id="rId19"/>
    <p:sldId id="786" r:id="rId20"/>
    <p:sldId id="787" r:id="rId21"/>
    <p:sldId id="788" r:id="rId22"/>
    <p:sldId id="791" r:id="rId23"/>
    <p:sldId id="803" r:id="rId24"/>
    <p:sldId id="793" r:id="rId25"/>
    <p:sldId id="797" r:id="rId26"/>
    <p:sldId id="798" r:id="rId27"/>
    <p:sldId id="799" r:id="rId28"/>
    <p:sldId id="604" r:id="rId29"/>
  </p:sldIdLst>
  <p:sldSz cx="9144000" cy="6858000" type="screen4x3"/>
  <p:notesSz cx="9296400" cy="70104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28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744">
          <p15:clr>
            <a:srgbClr val="A4A3A4"/>
          </p15:clr>
        </p15:guide>
        <p15:guide id="5" pos="2880">
          <p15:clr>
            <a:srgbClr val="A4A3A4"/>
          </p15:clr>
        </p15:guide>
        <p15:guide id="6" pos="5472">
          <p15:clr>
            <a:srgbClr val="A4A3A4"/>
          </p15:clr>
        </p15:guide>
        <p15:guide id="7" pos="288">
          <p15:clr>
            <a:srgbClr val="A4A3A4"/>
          </p15:clr>
        </p15:guide>
        <p15:guide id="8" orient="horz" pos="2359">
          <p15:clr>
            <a:srgbClr val="A4A3A4"/>
          </p15:clr>
        </p15:guide>
        <p15:guide id="9" orient="horz" pos="18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 Bowers" initials="D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E"/>
    <a:srgbClr val="002855"/>
    <a:srgbClr val="969696"/>
    <a:srgbClr val="006BB5"/>
    <a:srgbClr val="FFE191"/>
    <a:srgbClr val="FFF0C8"/>
    <a:srgbClr val="AF7501"/>
    <a:srgbClr val="D5E9FF"/>
    <a:srgbClr val="0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88197" autoAdjust="0"/>
  </p:normalViewPr>
  <p:slideViewPr>
    <p:cSldViewPr snapToGrid="0">
      <p:cViewPr>
        <p:scale>
          <a:sx n="96" d="100"/>
          <a:sy n="96" d="100"/>
        </p:scale>
        <p:origin x="-2322" y="-318"/>
      </p:cViewPr>
      <p:guideLst>
        <p:guide orient="horz" pos="4128"/>
        <p:guide orient="horz" pos="2496"/>
        <p:guide orient="horz" pos="1152"/>
        <p:guide orient="horz" pos="3744"/>
        <p:guide orient="horz" pos="2359"/>
        <p:guide orient="horz" pos="1804"/>
        <p:guide pos="2880"/>
        <p:guide pos="547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78" d="100"/>
          <a:sy n="78" d="100"/>
        </p:scale>
        <p:origin x="-2724" y="24"/>
      </p:cViewPr>
      <p:guideLst>
        <p:guide orient="horz" pos="2931"/>
        <p:guide orient="horz" pos="2208"/>
        <p:guide pos="2211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chemeClr val="tx2"/>
              </a:solidFill>
            </c:spPr>
          </c:dPt>
          <c:dLbls>
            <c:dLbl>
              <c:idx val="0"/>
              <c:layout>
                <c:manualLayout>
                  <c:x val="-3.80670699369711E-2"/>
                  <c:y val="0.152924731295384"/>
                </c:manualLayout>
              </c:layout>
              <c:tx>
                <c:rich>
                  <a:bodyPr/>
                  <a:lstStyle/>
                  <a:p>
                    <a:r>
                      <a:rPr lang="en-US" sz="1050" b="0" dirty="0" smtClean="0">
                        <a:latin typeface="Avenir LT Std 65 Medium" pitchFamily="34" charset="0"/>
                      </a:rPr>
                      <a:t>National </a:t>
                    </a:r>
                    <a:r>
                      <a:rPr lang="en-US" sz="1050" b="0" dirty="0">
                        <a:latin typeface="Avenir LT Std 65 Medium" pitchFamily="34" charset="0"/>
                      </a:rPr>
                      <a:t>Security
</a:t>
                    </a:r>
                    <a:r>
                      <a:rPr lang="en-US" sz="1600" b="0" dirty="0" smtClean="0">
                        <a:latin typeface="Avenir LT Std 65 Medium" pitchFamily="34" charset="0"/>
                      </a:rPr>
                      <a:t>69%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b="0" dirty="0" smtClean="0">
                        <a:solidFill>
                          <a:schemeClr val="bg1"/>
                        </a:solidFill>
                        <a:latin typeface="Avenir LT Std 65 Medium" pitchFamily="34" charset="0"/>
                      </a:rPr>
                      <a:t>Health</a:t>
                    </a:r>
                    <a:r>
                      <a:rPr lang="en-US" sz="1050" b="0" dirty="0">
                        <a:solidFill>
                          <a:schemeClr val="bg1"/>
                        </a:solidFill>
                        <a:latin typeface="Avenir LT Std 65 Medium" pitchFamily="34" charset="0"/>
                      </a:rPr>
                      <a:t>
</a:t>
                    </a:r>
                    <a:r>
                      <a:rPr lang="en-US" sz="1600" b="0" dirty="0" smtClean="0">
                        <a:solidFill>
                          <a:schemeClr val="bg1"/>
                        </a:solidFill>
                        <a:latin typeface="Avenir LT Std 65 Medium" pitchFamily="34" charset="0"/>
                      </a:rPr>
                      <a:t>14%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523809523809503E-3"/>
                  <c:y val="6.6489013606688702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 smtClean="0">
                        <a:solidFill>
                          <a:schemeClr val="bg1"/>
                        </a:solidFill>
                        <a:latin typeface="Avenir LT Std 65 Medium" pitchFamily="34" charset="0"/>
                      </a:rPr>
                      <a:t>Engineering</a:t>
                    </a:r>
                    <a:r>
                      <a:rPr lang="en-US" sz="1000" b="0" dirty="0">
                        <a:solidFill>
                          <a:schemeClr val="bg1"/>
                        </a:solidFill>
                        <a:latin typeface="Avenir LT Std 65 Medium" pitchFamily="34" charset="0"/>
                      </a:rPr>
                      <a:t>
</a:t>
                    </a:r>
                    <a:r>
                      <a:rPr lang="en-US" sz="1600" b="0" dirty="0" smtClean="0">
                        <a:solidFill>
                          <a:schemeClr val="bg1"/>
                        </a:solidFill>
                        <a:latin typeface="Avenir LT Std 65 Medium" pitchFamily="34" charset="0"/>
                      </a:rPr>
                      <a:t>17%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bg1"/>
                    </a:solidFill>
                    <a:latin typeface="Avenir LT Std 65 Medium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National Security</c:v>
                </c:pt>
                <c:pt idx="1">
                  <c:v>Health</c:v>
                </c:pt>
                <c:pt idx="2">
                  <c:v>Engineering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</c:v>
                </c:pt>
                <c:pt idx="1">
                  <c:v>14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8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033ED-B527-410D-BAAB-F61D22D59ECB}" type="doc">
      <dgm:prSet loTypeId="urn:microsoft.com/office/officeart/2005/8/layout/venn1" loCatId="relationship" qsTypeId="urn:microsoft.com/office/officeart/2005/8/quickstyle/3d9" qsCatId="3D" csTypeId="urn:microsoft.com/office/officeart/2005/8/colors/accent1_2" csCatId="accent1" phldr="1"/>
      <dgm:spPr/>
    </dgm:pt>
    <dgm:pt modelId="{AC9D535E-DCAD-4725-BE1F-EDAD1346BCDD}">
      <dgm:prSet phldrT="[Text]"/>
      <dgm:spPr/>
      <dgm:t>
        <a:bodyPr/>
        <a:lstStyle/>
        <a:p>
          <a:r>
            <a:rPr lang="en-US" dirty="0" smtClean="0"/>
            <a:t>Operate the Network</a:t>
          </a:r>
        </a:p>
        <a:p>
          <a:r>
            <a:rPr lang="en-US" dirty="0" smtClean="0"/>
            <a:t>(DGO)</a:t>
          </a:r>
          <a:endParaRPr lang="en-US" dirty="0"/>
        </a:p>
      </dgm:t>
    </dgm:pt>
    <dgm:pt modelId="{2C40E5AD-C9BD-4CB0-8060-906B6035C585}" type="parTrans" cxnId="{AE642AF8-B89B-4D14-AC37-F974BE4CD8E1}">
      <dgm:prSet/>
      <dgm:spPr/>
      <dgm:t>
        <a:bodyPr/>
        <a:lstStyle/>
        <a:p>
          <a:endParaRPr lang="en-US"/>
        </a:p>
      </dgm:t>
    </dgm:pt>
    <dgm:pt modelId="{474A5471-FA2E-44B2-9593-A8700D960C06}" type="sibTrans" cxnId="{AE642AF8-B89B-4D14-AC37-F974BE4CD8E1}">
      <dgm:prSet/>
      <dgm:spPr/>
      <dgm:t>
        <a:bodyPr/>
        <a:lstStyle/>
        <a:p>
          <a:endParaRPr lang="en-US"/>
        </a:p>
      </dgm:t>
    </dgm:pt>
    <dgm:pt modelId="{835395EE-CC81-4AD8-BFF3-CD51DA7A74AA}">
      <dgm:prSet phldrT="[Text]"/>
      <dgm:spPr/>
      <dgm:t>
        <a:bodyPr/>
        <a:lstStyle/>
        <a:p>
          <a:r>
            <a:rPr lang="en-US" dirty="0" smtClean="0"/>
            <a:t>Defend The Network</a:t>
          </a:r>
        </a:p>
        <a:p>
          <a:r>
            <a:rPr lang="en-US" dirty="0" smtClean="0"/>
            <a:t>(DCO)</a:t>
          </a:r>
          <a:endParaRPr lang="en-US" dirty="0"/>
        </a:p>
      </dgm:t>
    </dgm:pt>
    <dgm:pt modelId="{51A700DB-3984-453B-A896-E5517AC079A0}" type="parTrans" cxnId="{EF0AFF79-BB3E-47AE-B868-9A0FE9397B7A}">
      <dgm:prSet/>
      <dgm:spPr/>
      <dgm:t>
        <a:bodyPr/>
        <a:lstStyle/>
        <a:p>
          <a:endParaRPr lang="en-US"/>
        </a:p>
      </dgm:t>
    </dgm:pt>
    <dgm:pt modelId="{86DE097F-A43B-496F-B448-7667880A44BB}" type="sibTrans" cxnId="{EF0AFF79-BB3E-47AE-B868-9A0FE9397B7A}">
      <dgm:prSet/>
      <dgm:spPr/>
      <dgm:t>
        <a:bodyPr/>
        <a:lstStyle/>
        <a:p>
          <a:endParaRPr lang="en-US"/>
        </a:p>
      </dgm:t>
    </dgm:pt>
    <dgm:pt modelId="{03F0EF64-016A-45C2-90BE-30D9CFE8AEA5}">
      <dgm:prSet phldrT="[Text]"/>
      <dgm:spPr/>
      <dgm:t>
        <a:bodyPr/>
        <a:lstStyle/>
        <a:p>
          <a:r>
            <a:rPr lang="en-US" dirty="0" smtClean="0"/>
            <a:t>Engage the Adversary</a:t>
          </a:r>
        </a:p>
        <a:p>
          <a:r>
            <a:rPr lang="en-US" dirty="0" smtClean="0"/>
            <a:t>(OCO)</a:t>
          </a:r>
          <a:endParaRPr lang="en-US" dirty="0"/>
        </a:p>
      </dgm:t>
    </dgm:pt>
    <dgm:pt modelId="{A69B4AC9-0B93-48E5-BAE1-234487E2DAF6}" type="parTrans" cxnId="{1B6930FF-DBEA-433C-99D4-0D3B96B892C2}">
      <dgm:prSet/>
      <dgm:spPr/>
      <dgm:t>
        <a:bodyPr/>
        <a:lstStyle/>
        <a:p>
          <a:endParaRPr lang="en-US"/>
        </a:p>
      </dgm:t>
    </dgm:pt>
    <dgm:pt modelId="{69F4F113-7801-4C82-93C3-83865A3EC04F}" type="sibTrans" cxnId="{1B6930FF-DBEA-433C-99D4-0D3B96B892C2}">
      <dgm:prSet/>
      <dgm:spPr/>
      <dgm:t>
        <a:bodyPr/>
        <a:lstStyle/>
        <a:p>
          <a:endParaRPr lang="en-US"/>
        </a:p>
      </dgm:t>
    </dgm:pt>
    <dgm:pt modelId="{717B9A8A-2C63-4919-8256-5886E9805239}" type="pres">
      <dgm:prSet presAssocID="{D31033ED-B527-410D-BAAB-F61D22D59ECB}" presName="compositeShape" presStyleCnt="0">
        <dgm:presLayoutVars>
          <dgm:chMax val="7"/>
          <dgm:dir/>
          <dgm:resizeHandles val="exact"/>
        </dgm:presLayoutVars>
      </dgm:prSet>
      <dgm:spPr/>
    </dgm:pt>
    <dgm:pt modelId="{6577C1B8-2DCD-4DF8-B4EE-8B3938B5C862}" type="pres">
      <dgm:prSet presAssocID="{AC9D535E-DCAD-4725-BE1F-EDAD1346BCDD}" presName="circ1" presStyleLbl="vennNode1" presStyleIdx="0" presStyleCnt="3"/>
      <dgm:spPr/>
      <dgm:t>
        <a:bodyPr/>
        <a:lstStyle/>
        <a:p>
          <a:endParaRPr lang="en-US"/>
        </a:p>
      </dgm:t>
    </dgm:pt>
    <dgm:pt modelId="{D93271E6-BC5B-4A5E-8067-2477105FDF02}" type="pres">
      <dgm:prSet presAssocID="{AC9D535E-DCAD-4725-BE1F-EDAD1346BC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FB95E-C253-4235-91FE-A85E0E4A8343}" type="pres">
      <dgm:prSet presAssocID="{835395EE-CC81-4AD8-BFF3-CD51DA7A74AA}" presName="circ2" presStyleLbl="vennNode1" presStyleIdx="1" presStyleCnt="3"/>
      <dgm:spPr/>
      <dgm:t>
        <a:bodyPr/>
        <a:lstStyle/>
        <a:p>
          <a:endParaRPr lang="en-US"/>
        </a:p>
      </dgm:t>
    </dgm:pt>
    <dgm:pt modelId="{18877054-57EB-4D21-A436-4426FE4BC00F}" type="pres">
      <dgm:prSet presAssocID="{835395EE-CC81-4AD8-BFF3-CD51DA7A74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A12CC-0122-4964-9983-E1091D5C78D6}" type="pres">
      <dgm:prSet presAssocID="{03F0EF64-016A-45C2-90BE-30D9CFE8AEA5}" presName="circ3" presStyleLbl="vennNode1" presStyleIdx="2" presStyleCnt="3"/>
      <dgm:spPr/>
      <dgm:t>
        <a:bodyPr/>
        <a:lstStyle/>
        <a:p>
          <a:endParaRPr lang="en-US"/>
        </a:p>
      </dgm:t>
    </dgm:pt>
    <dgm:pt modelId="{690F5001-9894-4E90-A28D-5E18FCEAC07B}" type="pres">
      <dgm:prSet presAssocID="{03F0EF64-016A-45C2-90BE-30D9CFE8A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66E443-C667-4E30-8ED1-81C06251DFF2}" type="presOf" srcId="{AC9D535E-DCAD-4725-BE1F-EDAD1346BCDD}" destId="{6577C1B8-2DCD-4DF8-B4EE-8B3938B5C862}" srcOrd="0" destOrd="0" presId="urn:microsoft.com/office/officeart/2005/8/layout/venn1"/>
    <dgm:cxn modelId="{EB6EC318-F44E-4F4D-AEDC-D50A74D043E1}" type="presOf" srcId="{03F0EF64-016A-45C2-90BE-30D9CFE8AEA5}" destId="{690F5001-9894-4E90-A28D-5E18FCEAC07B}" srcOrd="1" destOrd="0" presId="urn:microsoft.com/office/officeart/2005/8/layout/venn1"/>
    <dgm:cxn modelId="{7A92DC22-C944-4401-BD32-16973E97EEAD}" type="presOf" srcId="{835395EE-CC81-4AD8-BFF3-CD51DA7A74AA}" destId="{4C3FB95E-C253-4235-91FE-A85E0E4A8343}" srcOrd="0" destOrd="0" presId="urn:microsoft.com/office/officeart/2005/8/layout/venn1"/>
    <dgm:cxn modelId="{AE642AF8-B89B-4D14-AC37-F974BE4CD8E1}" srcId="{D31033ED-B527-410D-BAAB-F61D22D59ECB}" destId="{AC9D535E-DCAD-4725-BE1F-EDAD1346BCDD}" srcOrd="0" destOrd="0" parTransId="{2C40E5AD-C9BD-4CB0-8060-906B6035C585}" sibTransId="{474A5471-FA2E-44B2-9593-A8700D960C06}"/>
    <dgm:cxn modelId="{760193DF-844A-4ABA-8A67-A94530B51B6B}" type="presOf" srcId="{AC9D535E-DCAD-4725-BE1F-EDAD1346BCDD}" destId="{D93271E6-BC5B-4A5E-8067-2477105FDF02}" srcOrd="1" destOrd="0" presId="urn:microsoft.com/office/officeart/2005/8/layout/venn1"/>
    <dgm:cxn modelId="{8972C4DD-5433-4263-B9EB-FD9A48A3485B}" type="presOf" srcId="{03F0EF64-016A-45C2-90BE-30D9CFE8AEA5}" destId="{EDBA12CC-0122-4964-9983-E1091D5C78D6}" srcOrd="0" destOrd="0" presId="urn:microsoft.com/office/officeart/2005/8/layout/venn1"/>
    <dgm:cxn modelId="{EF0AFF79-BB3E-47AE-B868-9A0FE9397B7A}" srcId="{D31033ED-B527-410D-BAAB-F61D22D59ECB}" destId="{835395EE-CC81-4AD8-BFF3-CD51DA7A74AA}" srcOrd="1" destOrd="0" parTransId="{51A700DB-3984-453B-A896-E5517AC079A0}" sibTransId="{86DE097F-A43B-496F-B448-7667880A44BB}"/>
    <dgm:cxn modelId="{1B6930FF-DBEA-433C-99D4-0D3B96B892C2}" srcId="{D31033ED-B527-410D-BAAB-F61D22D59ECB}" destId="{03F0EF64-016A-45C2-90BE-30D9CFE8AEA5}" srcOrd="2" destOrd="0" parTransId="{A69B4AC9-0B93-48E5-BAE1-234487E2DAF6}" sibTransId="{69F4F113-7801-4C82-93C3-83865A3EC04F}"/>
    <dgm:cxn modelId="{8BC4B6BB-C565-4C76-B19F-04A02EA2CBB9}" type="presOf" srcId="{835395EE-CC81-4AD8-BFF3-CD51DA7A74AA}" destId="{18877054-57EB-4D21-A436-4426FE4BC00F}" srcOrd="1" destOrd="0" presId="urn:microsoft.com/office/officeart/2005/8/layout/venn1"/>
    <dgm:cxn modelId="{8407F3C5-9296-42B8-9BB7-07E8BA657ED6}" type="presOf" srcId="{D31033ED-B527-410D-BAAB-F61D22D59ECB}" destId="{717B9A8A-2C63-4919-8256-5886E9805239}" srcOrd="0" destOrd="0" presId="urn:microsoft.com/office/officeart/2005/8/layout/venn1"/>
    <dgm:cxn modelId="{0C8D7E60-DCDF-4321-B2D7-BF9C76BC343A}" type="presParOf" srcId="{717B9A8A-2C63-4919-8256-5886E9805239}" destId="{6577C1B8-2DCD-4DF8-B4EE-8B3938B5C862}" srcOrd="0" destOrd="0" presId="urn:microsoft.com/office/officeart/2005/8/layout/venn1"/>
    <dgm:cxn modelId="{023A4B3C-B92D-4F43-A53C-CCBA02588E62}" type="presParOf" srcId="{717B9A8A-2C63-4919-8256-5886E9805239}" destId="{D93271E6-BC5B-4A5E-8067-2477105FDF02}" srcOrd="1" destOrd="0" presId="urn:microsoft.com/office/officeart/2005/8/layout/venn1"/>
    <dgm:cxn modelId="{F870AC92-FFDE-4365-A259-97D4B79D0ADB}" type="presParOf" srcId="{717B9A8A-2C63-4919-8256-5886E9805239}" destId="{4C3FB95E-C253-4235-91FE-A85E0E4A8343}" srcOrd="2" destOrd="0" presId="urn:microsoft.com/office/officeart/2005/8/layout/venn1"/>
    <dgm:cxn modelId="{215A751A-763E-4ED0-9D72-E47C070E8A7D}" type="presParOf" srcId="{717B9A8A-2C63-4919-8256-5886E9805239}" destId="{18877054-57EB-4D21-A436-4426FE4BC00F}" srcOrd="3" destOrd="0" presId="urn:microsoft.com/office/officeart/2005/8/layout/venn1"/>
    <dgm:cxn modelId="{8DDC3F6E-5FF9-431F-AD59-219A3673B62A}" type="presParOf" srcId="{717B9A8A-2C63-4919-8256-5886E9805239}" destId="{EDBA12CC-0122-4964-9983-E1091D5C78D6}" srcOrd="4" destOrd="0" presId="urn:microsoft.com/office/officeart/2005/8/layout/venn1"/>
    <dgm:cxn modelId="{A0D9441A-1F30-4ABE-9086-1131291A4FB4}" type="presParOf" srcId="{717B9A8A-2C63-4919-8256-5886E9805239}" destId="{690F5001-9894-4E90-A28D-5E18FCEAC07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7C1B8-2DCD-4DF8-B4EE-8B3938B5C862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Operate the Network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(DGO)</a:t>
          </a:r>
          <a:endParaRPr lang="en-US" sz="2300" kern="1200" dirty="0"/>
        </a:p>
      </dsp:txBody>
      <dsp:txXfrm>
        <a:off x="2153920" y="477519"/>
        <a:ext cx="1788160" cy="1097280"/>
      </dsp:txXfrm>
    </dsp:sp>
    <dsp:sp modelId="{4C3FB95E-C253-4235-91FE-A85E0E4A8343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Defend The Network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(DCO)</a:t>
          </a:r>
          <a:endParaRPr lang="en-US" sz="2300" kern="1200" dirty="0"/>
        </a:p>
      </dsp:txBody>
      <dsp:txXfrm>
        <a:off x="3454400" y="2204720"/>
        <a:ext cx="1463040" cy="1341120"/>
      </dsp:txXfrm>
    </dsp:sp>
    <dsp:sp modelId="{EDBA12CC-0122-4964-9983-E1091D5C78D6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Engage the Adversary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(OCO)</a:t>
          </a:r>
          <a:endParaRPr lang="en-US" sz="23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8866" cy="350038"/>
          </a:xfrm>
          <a:prstGeom prst="rect">
            <a:avLst/>
          </a:prstGeom>
        </p:spPr>
        <p:txBody>
          <a:bodyPr vert="horz" lIns="92611" tIns="46306" rIns="92611" bIns="463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408" y="1"/>
            <a:ext cx="4028866" cy="350038"/>
          </a:xfrm>
          <a:prstGeom prst="rect">
            <a:avLst/>
          </a:prstGeom>
        </p:spPr>
        <p:txBody>
          <a:bodyPr vert="horz" lIns="92611" tIns="46306" rIns="92611" bIns="46306" rtlCol="0"/>
          <a:lstStyle>
            <a:lvl1pPr algn="r">
              <a:defRPr sz="1200"/>
            </a:lvl1pPr>
          </a:lstStyle>
          <a:p>
            <a:fld id="{935FE83B-F99B-4400-8F18-7C5D5D7CCA96}" type="datetimeFigureOut">
              <a:rPr lang="en-US" smtClean="0"/>
              <a:pPr/>
              <a:t>15-Dec-15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9158"/>
            <a:ext cx="4028866" cy="350038"/>
          </a:xfrm>
          <a:prstGeom prst="rect">
            <a:avLst/>
          </a:prstGeom>
        </p:spPr>
        <p:txBody>
          <a:bodyPr vert="horz" lIns="92611" tIns="46306" rIns="92611" bIns="463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408" y="6659158"/>
            <a:ext cx="4028866" cy="350038"/>
          </a:xfrm>
          <a:prstGeom prst="rect">
            <a:avLst/>
          </a:prstGeom>
        </p:spPr>
        <p:txBody>
          <a:bodyPr vert="horz" lIns="92611" tIns="46306" rIns="92611" bIns="46306" rtlCol="0" anchor="b"/>
          <a:lstStyle>
            <a:lvl1pPr algn="r">
              <a:defRPr sz="1200"/>
            </a:lvl1pPr>
          </a:lstStyle>
          <a:p>
            <a:fld id="{703A55F3-4597-40D4-803A-FEE1E1B42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7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1" cy="350521"/>
          </a:xfrm>
          <a:prstGeom prst="rect">
            <a:avLst/>
          </a:prstGeom>
        </p:spPr>
        <p:txBody>
          <a:bodyPr vert="horz" lIns="93492" tIns="46746" rIns="93492" bIns="467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7" y="1"/>
            <a:ext cx="4028441" cy="350521"/>
          </a:xfrm>
          <a:prstGeom prst="rect">
            <a:avLst/>
          </a:prstGeom>
        </p:spPr>
        <p:txBody>
          <a:bodyPr vert="horz" lIns="93492" tIns="46746" rIns="93492" bIns="46746" rtlCol="0"/>
          <a:lstStyle>
            <a:lvl1pPr algn="r">
              <a:defRPr sz="1200"/>
            </a:lvl1pPr>
          </a:lstStyle>
          <a:p>
            <a:fld id="{732DE9AA-71E3-4CF2-834F-13A1E92E7B69}" type="datetimeFigureOut">
              <a:rPr lang="en-US" smtClean="0"/>
              <a:pPr/>
              <a:t>15-Dec-15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2" tIns="46746" rIns="93492" bIns="467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2"/>
            <a:ext cx="7437120" cy="3154681"/>
          </a:xfrm>
          <a:prstGeom prst="rect">
            <a:avLst/>
          </a:prstGeom>
        </p:spPr>
        <p:txBody>
          <a:bodyPr vert="horz" lIns="93492" tIns="46746" rIns="93492" bIns="467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1" cy="350521"/>
          </a:xfrm>
          <a:prstGeom prst="rect">
            <a:avLst/>
          </a:prstGeom>
        </p:spPr>
        <p:txBody>
          <a:bodyPr vert="horz" lIns="93492" tIns="46746" rIns="93492" bIns="467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7" y="6658664"/>
            <a:ext cx="4028441" cy="350521"/>
          </a:xfrm>
          <a:prstGeom prst="rect">
            <a:avLst/>
          </a:prstGeom>
        </p:spPr>
        <p:txBody>
          <a:bodyPr vert="horz" lIns="93492" tIns="46746" rIns="93492" bIns="46746" rtlCol="0" anchor="b"/>
          <a:lstStyle>
            <a:lvl1pPr algn="r">
              <a:defRPr sz="1200"/>
            </a:lvl1pPr>
          </a:lstStyle>
          <a:p>
            <a:fld id="{039B4EB4-5598-40D3-88E5-16B91A0484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4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CA75E-C61C-4CB8-9A9C-C1E495A644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3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7353" y="3329943"/>
            <a:ext cx="8618537" cy="3457907"/>
          </a:xfrm>
        </p:spPr>
        <p:txBody>
          <a:bodyPr/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At almost $6B ($5.9B) in size, we are an established player in all our markets.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Leidos is structured into two operating Sectors.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National Security is our largest Sector, and comprises roughly two-thirds (68%) of the company’s revenue.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We are a leading provider of critical mission support for the US Intelligence Community, and have a long history of delivering superior scientific R&amp;D, engineering, data analytics, and systems integration solutions to the U.S. military, agencies of the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and the DHS.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A significant portion of our national security business is Cybersecurity; and these credentials are truly industry-leading. While others merely redefine IT and label it as cybersecurity, our Cybersecurity is more sophisticated and of greater scale than our competitors. We execute $700M of high-end cyber business annually. And have a full range of solutions to anticipate &amp; protect, detect &amp; defend, or respond &amp; recover to the major, complex cyber-attacks our nation endures. As the largest provider of cyber analysts to the National Security Agency and other Intel agencies, we are at the forefront of cyber protection.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Finally, most of our National Security employees have the highest-level security clearances, entrusted only to those who carry the full responsibility for our nation’s security.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Our Health and Engineering Sector is the remaining one-third (32%) of Leidos and has some exciting growth areas. Here, we serve both government and commercial customers across a wide variety of markets, but our strong positioning in commercial business provides an important offset to being pure-play defense contractor.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And we are not a new entrant to these businesses—in both the Health and Engineering markets, we’ve had over 20 years of successes.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We solve hard problems and deliver sustainable solutions that can support a better quality of life for generations to come.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Today, with almost $800M (14%) annually in our Health business, of which about $450M is commercial, we are now a leading provider of electronic health records optimization and implementation in the US.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Moving to our Leidos Engineering business, what if you could better solve todays’ energy, environmental, and infrastructure challenges while preparing an organization for success in the future? With $1.1B (18%) annually in our Engineering business, we make “what if” possible.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We have more than 5,000 professionals dedicated to engineering solutions to improve our client’s performance in: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energy generation, efficiency and management (for example in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SmartGrid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environmental services (such as remediation, well monitoring, etc.)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• and critical infrastructure design &amp; build projects (such as the Plainfield &amp; US Geothermal power plants).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6A60-2D8D-47C3-9E04-B06A60C9DAE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7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IaaS</a:t>
            </a:r>
            <a:r>
              <a:rPr lang="en-US" baseline="0" dirty="0" smtClean="0"/>
              <a:t> –  Infrastructure as a Service (Amazon Web Services (AWS), Microsoft Azure, Google Compute Engine (GCE), </a:t>
            </a:r>
            <a:r>
              <a:rPr lang="en-US" baseline="0" dirty="0" err="1" smtClean="0"/>
              <a:t>Joyent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PaaS –  Platform as a Service</a:t>
            </a:r>
          </a:p>
          <a:p>
            <a:r>
              <a:rPr lang="en-US" baseline="0" dirty="0" smtClean="0"/>
              <a:t>SaaS – Software as </a:t>
            </a:r>
            <a:r>
              <a:rPr lang="en-US" baseline="0" smtClean="0"/>
              <a:t>a Service (Google Apps, Salesforce, Workday, Concur, Citrix GoToMeeting, Cisco WebEx)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1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SANS</a:t>
            </a:r>
          </a:p>
          <a:p>
            <a:r>
              <a:rPr lang="en-US" dirty="0" smtClean="0"/>
              <a:t>INFOSEC Institute</a:t>
            </a:r>
          </a:p>
          <a:p>
            <a:r>
              <a:rPr lang="en-US" dirty="0" smtClean="0"/>
              <a:t>Security+</a:t>
            </a:r>
          </a:p>
          <a:p>
            <a:r>
              <a:rPr lang="en-US" dirty="0" smtClean="0"/>
              <a:t>GSEC</a:t>
            </a:r>
          </a:p>
          <a:p>
            <a:r>
              <a:rPr lang="en-US" dirty="0" smtClean="0"/>
              <a:t>CEH</a:t>
            </a:r>
          </a:p>
          <a:p>
            <a:r>
              <a:rPr lang="en-US" dirty="0" smtClean="0"/>
              <a:t>CISSP</a:t>
            </a:r>
          </a:p>
          <a:p>
            <a:r>
              <a:rPr lang="en-US" dirty="0" smtClean="0"/>
              <a:t>JCAC</a:t>
            </a:r>
          </a:p>
          <a:p>
            <a:r>
              <a:rPr lang="en-US" dirty="0" smtClean="0"/>
              <a:t>NETA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7188" y="528638"/>
            <a:ext cx="3502025" cy="2625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599C4-D73B-408A-B5C1-3BF2B7A348F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67855" cy="6864260"/>
            <a:chOff x="0" y="0"/>
            <a:chExt cx="9167855" cy="6864260"/>
          </a:xfrm>
        </p:grpSpPr>
        <p:pic>
          <p:nvPicPr>
            <p:cNvPr id="512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52"/>
            <a:stretch/>
          </p:blipFill>
          <p:spPr bwMode="auto">
            <a:xfrm flipH="1">
              <a:off x="0" y="0"/>
              <a:ext cx="9144000" cy="4363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>
              <a:off x="2615979" y="2565281"/>
              <a:ext cx="6551876" cy="4298979"/>
            </a:xfrm>
            <a:custGeom>
              <a:avLst/>
              <a:gdLst>
                <a:gd name="connsiteX0" fmla="*/ 0 w 4198289"/>
                <a:gd name="connsiteY0" fmla="*/ 0 h 2406568"/>
                <a:gd name="connsiteX1" fmla="*/ 4198289 w 4198289"/>
                <a:gd name="connsiteY1" fmla="*/ 0 h 2406568"/>
                <a:gd name="connsiteX2" fmla="*/ 4198289 w 4198289"/>
                <a:gd name="connsiteY2" fmla="*/ 2406568 h 2406568"/>
                <a:gd name="connsiteX3" fmla="*/ 0 w 4198289"/>
                <a:gd name="connsiteY3" fmla="*/ 2406568 h 2406568"/>
                <a:gd name="connsiteX4" fmla="*/ 0 w 4198289"/>
                <a:gd name="connsiteY4" fmla="*/ 0 h 2406568"/>
                <a:gd name="connsiteX0" fmla="*/ 0 w 5844209"/>
                <a:gd name="connsiteY0" fmla="*/ 890546 h 3297114"/>
                <a:gd name="connsiteX1" fmla="*/ 5844209 w 5844209"/>
                <a:gd name="connsiteY1" fmla="*/ 0 h 3297114"/>
                <a:gd name="connsiteX2" fmla="*/ 4198289 w 5844209"/>
                <a:gd name="connsiteY2" fmla="*/ 3297114 h 3297114"/>
                <a:gd name="connsiteX3" fmla="*/ 0 w 5844209"/>
                <a:gd name="connsiteY3" fmla="*/ 3297114 h 3297114"/>
                <a:gd name="connsiteX4" fmla="*/ 0 w 5844209"/>
                <a:gd name="connsiteY4" fmla="*/ 890546 h 3297114"/>
                <a:gd name="connsiteX0" fmla="*/ 0 w 5852161"/>
                <a:gd name="connsiteY0" fmla="*/ 890546 h 4298978"/>
                <a:gd name="connsiteX1" fmla="*/ 5844209 w 5852161"/>
                <a:gd name="connsiteY1" fmla="*/ 0 h 4298978"/>
                <a:gd name="connsiteX2" fmla="*/ 5852161 w 5852161"/>
                <a:gd name="connsiteY2" fmla="*/ 4298978 h 4298978"/>
                <a:gd name="connsiteX3" fmla="*/ 0 w 5852161"/>
                <a:gd name="connsiteY3" fmla="*/ 3297114 h 4298978"/>
                <a:gd name="connsiteX4" fmla="*/ 0 w 5852161"/>
                <a:gd name="connsiteY4" fmla="*/ 890546 h 4298978"/>
                <a:gd name="connsiteX0" fmla="*/ 834887 w 6687048"/>
                <a:gd name="connsiteY0" fmla="*/ 890546 h 4338735"/>
                <a:gd name="connsiteX1" fmla="*/ 6679096 w 6687048"/>
                <a:gd name="connsiteY1" fmla="*/ 0 h 4338735"/>
                <a:gd name="connsiteX2" fmla="*/ 6687048 w 6687048"/>
                <a:gd name="connsiteY2" fmla="*/ 4298978 h 4338735"/>
                <a:gd name="connsiteX3" fmla="*/ 0 w 6687048"/>
                <a:gd name="connsiteY3" fmla="*/ 4338735 h 4338735"/>
                <a:gd name="connsiteX4" fmla="*/ 834887 w 6687048"/>
                <a:gd name="connsiteY4" fmla="*/ 890546 h 4338735"/>
                <a:gd name="connsiteX0" fmla="*/ 874643 w 6726804"/>
                <a:gd name="connsiteY0" fmla="*/ 890546 h 4330784"/>
                <a:gd name="connsiteX1" fmla="*/ 6718852 w 6726804"/>
                <a:gd name="connsiteY1" fmla="*/ 0 h 4330784"/>
                <a:gd name="connsiteX2" fmla="*/ 6726804 w 6726804"/>
                <a:gd name="connsiteY2" fmla="*/ 4298978 h 4330784"/>
                <a:gd name="connsiteX3" fmla="*/ 0 w 6726804"/>
                <a:gd name="connsiteY3" fmla="*/ 4330784 h 4330784"/>
                <a:gd name="connsiteX4" fmla="*/ 874643 w 6726804"/>
                <a:gd name="connsiteY4" fmla="*/ 890546 h 4330784"/>
                <a:gd name="connsiteX0" fmla="*/ 0 w 5852161"/>
                <a:gd name="connsiteY0" fmla="*/ 890546 h 4298978"/>
                <a:gd name="connsiteX1" fmla="*/ 5844209 w 5852161"/>
                <a:gd name="connsiteY1" fmla="*/ 0 h 4298978"/>
                <a:gd name="connsiteX2" fmla="*/ 5852161 w 5852161"/>
                <a:gd name="connsiteY2" fmla="*/ 4298978 h 4298978"/>
                <a:gd name="connsiteX3" fmla="*/ 182880 w 5852161"/>
                <a:gd name="connsiteY3" fmla="*/ 3694679 h 4298978"/>
                <a:gd name="connsiteX4" fmla="*/ 0 w 5852161"/>
                <a:gd name="connsiteY4" fmla="*/ 890546 h 4298978"/>
                <a:gd name="connsiteX0" fmla="*/ 699715 w 6551876"/>
                <a:gd name="connsiteY0" fmla="*/ 890546 h 4298979"/>
                <a:gd name="connsiteX1" fmla="*/ 6543924 w 6551876"/>
                <a:gd name="connsiteY1" fmla="*/ 0 h 4298979"/>
                <a:gd name="connsiteX2" fmla="*/ 6551876 w 6551876"/>
                <a:gd name="connsiteY2" fmla="*/ 4298978 h 4298979"/>
                <a:gd name="connsiteX3" fmla="*/ 0 w 6551876"/>
                <a:gd name="connsiteY3" fmla="*/ 4298979 h 4298979"/>
                <a:gd name="connsiteX4" fmla="*/ 699715 w 6551876"/>
                <a:gd name="connsiteY4" fmla="*/ 890546 h 429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1876" h="4298979">
                  <a:moveTo>
                    <a:pt x="699715" y="890546"/>
                  </a:moveTo>
                  <a:lnTo>
                    <a:pt x="6543924" y="0"/>
                  </a:lnTo>
                  <a:cubicBezTo>
                    <a:pt x="6546575" y="1432993"/>
                    <a:pt x="6549225" y="2865985"/>
                    <a:pt x="6551876" y="4298978"/>
                  </a:cubicBezTo>
                  <a:lnTo>
                    <a:pt x="0" y="4298979"/>
                  </a:lnTo>
                  <a:lnTo>
                    <a:pt x="699715" y="8905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0" y="1995777"/>
              <a:ext cx="3315694" cy="4862223"/>
            </a:xfrm>
            <a:custGeom>
              <a:avLst/>
              <a:gdLst>
                <a:gd name="connsiteX0" fmla="*/ 0 w 2679590"/>
                <a:gd name="connsiteY0" fmla="*/ 0 h 4862223"/>
                <a:gd name="connsiteX1" fmla="*/ 2679590 w 2679590"/>
                <a:gd name="connsiteY1" fmla="*/ 0 h 4862223"/>
                <a:gd name="connsiteX2" fmla="*/ 2679590 w 2679590"/>
                <a:gd name="connsiteY2" fmla="*/ 4862223 h 4862223"/>
                <a:gd name="connsiteX3" fmla="*/ 0 w 2679590"/>
                <a:gd name="connsiteY3" fmla="*/ 4862223 h 4862223"/>
                <a:gd name="connsiteX4" fmla="*/ 0 w 2679590"/>
                <a:gd name="connsiteY4" fmla="*/ 0 h 4862223"/>
                <a:gd name="connsiteX0" fmla="*/ 0 w 3315694"/>
                <a:gd name="connsiteY0" fmla="*/ 0 h 4862223"/>
                <a:gd name="connsiteX1" fmla="*/ 3315694 w 3315694"/>
                <a:gd name="connsiteY1" fmla="*/ 1463040 h 4862223"/>
                <a:gd name="connsiteX2" fmla="*/ 2679590 w 3315694"/>
                <a:gd name="connsiteY2" fmla="*/ 4862223 h 4862223"/>
                <a:gd name="connsiteX3" fmla="*/ 0 w 3315694"/>
                <a:gd name="connsiteY3" fmla="*/ 4862223 h 4862223"/>
                <a:gd name="connsiteX4" fmla="*/ 0 w 3315694"/>
                <a:gd name="connsiteY4" fmla="*/ 0 h 486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5694" h="4862223">
                  <a:moveTo>
                    <a:pt x="0" y="0"/>
                  </a:moveTo>
                  <a:lnTo>
                    <a:pt x="3315694" y="1463040"/>
                  </a:lnTo>
                  <a:lnTo>
                    <a:pt x="2679590" y="4862223"/>
                  </a:lnTo>
                  <a:lnTo>
                    <a:pt x="0" y="486222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 descr="C:\Users\townsendjay\Desktop\Leidos_logo_collection\Leidos_logo_rgb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879" y="6111876"/>
            <a:ext cx="1676400" cy="4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947101"/>
            <a:ext cx="5229249" cy="91439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400"/>
              </a:lnSpc>
              <a:buNone/>
              <a:defRPr sz="2800" b="0" baseline="0">
                <a:solidFill>
                  <a:schemeClr val="tx2"/>
                </a:solidFill>
                <a:latin typeface="Avenir LT 35 Light" pitchFamily="34" charset="0"/>
              </a:defRPr>
            </a:lvl1pPr>
          </a:lstStyle>
          <a:p>
            <a:pPr lvl="0"/>
            <a:r>
              <a:rPr lang="en-US" dirty="0" smtClean="0"/>
              <a:t>Headline here in sentence case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4880307"/>
            <a:ext cx="5229249" cy="478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SUB-HEADLINE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5398463"/>
            <a:ext cx="5229249" cy="4785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100" b="1" baseline="0">
                <a:solidFill>
                  <a:schemeClr val="tx2"/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Presenter Name Here</a:t>
            </a:r>
          </a:p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3" y="5881076"/>
            <a:ext cx="5229249" cy="1553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900" b="1" baseline="0">
                <a:solidFill>
                  <a:schemeClr val="bg1">
                    <a:lumMod val="65000"/>
                  </a:schemeClr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NATIONAL SECURITY</a:t>
            </a:r>
            <a:endParaRPr lang="en-US" dirty="0"/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0" y="6675438"/>
            <a:ext cx="9144000" cy="188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©2015 LEIDOS. ALL RIGHTS RESERVED. </a:t>
            </a:r>
            <a:endParaRPr 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2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6456586"/>
            <a:ext cx="2133600" cy="365125"/>
          </a:xfrm>
        </p:spPr>
        <p:txBody>
          <a:bodyPr lIns="0" rIns="0"/>
          <a:lstStyle>
            <a:lvl1pPr algn="l">
              <a:defRPr sz="800"/>
            </a:lvl1pPr>
          </a:lstStyle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76400"/>
            <a:ext cx="393192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4880" y="1676400"/>
            <a:ext cx="393192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6242940"/>
            <a:ext cx="1225656" cy="3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/>
          </p:nvPr>
        </p:nvSpPr>
        <p:spPr>
          <a:xfrm>
            <a:off x="457200" y="736829"/>
            <a:ext cx="8229600" cy="946828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Freeform 20"/>
          <p:cNvSpPr/>
          <p:nvPr userDrawn="1"/>
        </p:nvSpPr>
        <p:spPr>
          <a:xfrm>
            <a:off x="7300686" y="0"/>
            <a:ext cx="1850571" cy="703943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arallelogram 2"/>
          <p:cNvSpPr/>
          <p:nvPr userDrawn="1"/>
        </p:nvSpPr>
        <p:spPr>
          <a:xfrm>
            <a:off x="-19250" y="1"/>
            <a:ext cx="7433773" cy="72736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0" y="6632308"/>
            <a:ext cx="9144000" cy="188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dirty="0" smtClean="0">
                <a:solidFill>
                  <a:prstClr val="white">
                    <a:lumMod val="50000"/>
                  </a:prstClr>
                </a:solidFill>
              </a:rPr>
              <a:t>©2015 LEIDOS. ALL RIGHTS RESERVED. </a:t>
            </a:r>
            <a:endParaRPr lang="en-US" sz="6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6242940"/>
            <a:ext cx="1225656" cy="3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8" b="1"/>
          <a:stretch/>
        </p:blipFill>
        <p:spPr>
          <a:xfrm>
            <a:off x="0" y="0"/>
            <a:ext cx="8229600" cy="32467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1256" y="6456586"/>
            <a:ext cx="515156" cy="365125"/>
          </a:xfrm>
        </p:spPr>
        <p:txBody>
          <a:bodyPr lIns="0" rIns="0"/>
          <a:lstStyle>
            <a:lvl1pPr algn="l">
              <a:defRPr sz="800">
                <a:latin typeface="Avenir LT 35 Light" pitchFamily="34" charset="0"/>
              </a:defRPr>
            </a:lvl1pPr>
          </a:lstStyle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4" y="1676400"/>
            <a:ext cx="7939825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56586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650" b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endParaRPr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4" y="591685"/>
            <a:ext cx="7939825" cy="932315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7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4038600" cy="381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 baseline="0">
                <a:solidFill>
                  <a:schemeClr val="bg1">
                    <a:lumMod val="75000"/>
                  </a:schemeClr>
                </a:solidFill>
                <a:latin typeface="Avenir LT 55 Roman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4038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Avenir LT 55 Roman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95800"/>
            <a:ext cx="2971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75000"/>
                  </a:schemeClr>
                </a:solidFill>
                <a:latin typeface="Avenir LT 55 Roman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5105400"/>
            <a:ext cx="2971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1"/>
                </a:solidFill>
                <a:latin typeface="Avenir LT Std 55 Roman" pitchFamily="34" charset="0"/>
              </a:defRPr>
            </a:lvl1pPr>
          </a:lstStyle>
          <a:p>
            <a:pPr lvl="0"/>
            <a:r>
              <a:rPr lang="en-US" dirty="0" smtClean="0"/>
              <a:t>Other Info, if Needed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55" y="6357497"/>
            <a:ext cx="1199145" cy="2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7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4" y="1676400"/>
            <a:ext cx="7939825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4" y="591685"/>
            <a:ext cx="7939825" cy="932315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7341173" y="0"/>
            <a:ext cx="1810089" cy="703944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  <a:gd name="connsiteX0" fmla="*/ 12927 w 1798184"/>
              <a:gd name="connsiteY0" fmla="*/ 0 h 703943"/>
              <a:gd name="connsiteX1" fmla="*/ 1798184 w 1798184"/>
              <a:gd name="connsiteY1" fmla="*/ 0 h 703943"/>
              <a:gd name="connsiteX2" fmla="*/ 1798184 w 1798184"/>
              <a:gd name="connsiteY2" fmla="*/ 703943 h 703943"/>
              <a:gd name="connsiteX3" fmla="*/ 0 w 1798184"/>
              <a:gd name="connsiteY3" fmla="*/ 227239 h 703943"/>
              <a:gd name="connsiteX4" fmla="*/ 12927 w 1798184"/>
              <a:gd name="connsiteY4" fmla="*/ 0 h 703943"/>
              <a:gd name="connsiteX0" fmla="*/ 62933 w 1798184"/>
              <a:gd name="connsiteY0" fmla="*/ 0 h 703943"/>
              <a:gd name="connsiteX1" fmla="*/ 1798184 w 1798184"/>
              <a:gd name="connsiteY1" fmla="*/ 0 h 703943"/>
              <a:gd name="connsiteX2" fmla="*/ 1798184 w 1798184"/>
              <a:gd name="connsiteY2" fmla="*/ 703943 h 703943"/>
              <a:gd name="connsiteX3" fmla="*/ 0 w 1798184"/>
              <a:gd name="connsiteY3" fmla="*/ 227239 h 703943"/>
              <a:gd name="connsiteX4" fmla="*/ 62933 w 1798184"/>
              <a:gd name="connsiteY4" fmla="*/ 0 h 703943"/>
              <a:gd name="connsiteX0" fmla="*/ 67695 w 1802946"/>
              <a:gd name="connsiteY0" fmla="*/ 0 h 703943"/>
              <a:gd name="connsiteX1" fmla="*/ 1802946 w 1802946"/>
              <a:gd name="connsiteY1" fmla="*/ 0 h 703943"/>
              <a:gd name="connsiteX2" fmla="*/ 1802946 w 1802946"/>
              <a:gd name="connsiteY2" fmla="*/ 703943 h 703943"/>
              <a:gd name="connsiteX3" fmla="*/ 0 w 1802946"/>
              <a:gd name="connsiteY3" fmla="*/ 227239 h 703943"/>
              <a:gd name="connsiteX4" fmla="*/ 67695 w 1802946"/>
              <a:gd name="connsiteY4" fmla="*/ 0 h 703943"/>
              <a:gd name="connsiteX0" fmla="*/ 70076 w 1805327"/>
              <a:gd name="connsiteY0" fmla="*/ 0 h 703943"/>
              <a:gd name="connsiteX1" fmla="*/ 1805327 w 1805327"/>
              <a:gd name="connsiteY1" fmla="*/ 0 h 703943"/>
              <a:gd name="connsiteX2" fmla="*/ 1805327 w 1805327"/>
              <a:gd name="connsiteY2" fmla="*/ 703943 h 703943"/>
              <a:gd name="connsiteX3" fmla="*/ 0 w 1805327"/>
              <a:gd name="connsiteY3" fmla="*/ 220889 h 703943"/>
              <a:gd name="connsiteX4" fmla="*/ 70076 w 1805327"/>
              <a:gd name="connsiteY4" fmla="*/ 0 h 703943"/>
              <a:gd name="connsiteX0" fmla="*/ 74838 w 1810089"/>
              <a:gd name="connsiteY0" fmla="*/ 0 h 703943"/>
              <a:gd name="connsiteX1" fmla="*/ 1810089 w 1810089"/>
              <a:gd name="connsiteY1" fmla="*/ 0 h 703943"/>
              <a:gd name="connsiteX2" fmla="*/ 1810089 w 1810089"/>
              <a:gd name="connsiteY2" fmla="*/ 703943 h 703943"/>
              <a:gd name="connsiteX3" fmla="*/ 0 w 1810089"/>
              <a:gd name="connsiteY3" fmla="*/ 220889 h 703943"/>
              <a:gd name="connsiteX4" fmla="*/ 74838 w 1810089"/>
              <a:gd name="connsiteY4" fmla="*/ 0 h 703943"/>
              <a:gd name="connsiteX0" fmla="*/ 70076 w 1810089"/>
              <a:gd name="connsiteY0" fmla="*/ 3175 h 703943"/>
              <a:gd name="connsiteX1" fmla="*/ 1810089 w 1810089"/>
              <a:gd name="connsiteY1" fmla="*/ 0 h 703943"/>
              <a:gd name="connsiteX2" fmla="*/ 1810089 w 1810089"/>
              <a:gd name="connsiteY2" fmla="*/ 703943 h 703943"/>
              <a:gd name="connsiteX3" fmla="*/ 0 w 1810089"/>
              <a:gd name="connsiteY3" fmla="*/ 220889 h 703943"/>
              <a:gd name="connsiteX4" fmla="*/ 70076 w 1810089"/>
              <a:gd name="connsiteY4" fmla="*/ 3175 h 703943"/>
              <a:gd name="connsiteX0" fmla="*/ 65314 w 1810089"/>
              <a:gd name="connsiteY0" fmla="*/ 0 h 703943"/>
              <a:gd name="connsiteX1" fmla="*/ 1810089 w 1810089"/>
              <a:gd name="connsiteY1" fmla="*/ 0 h 703943"/>
              <a:gd name="connsiteX2" fmla="*/ 1810089 w 1810089"/>
              <a:gd name="connsiteY2" fmla="*/ 703943 h 703943"/>
              <a:gd name="connsiteX3" fmla="*/ 0 w 1810089"/>
              <a:gd name="connsiteY3" fmla="*/ 220889 h 703943"/>
              <a:gd name="connsiteX4" fmla="*/ 65314 w 1810089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089" h="703943">
                <a:moveTo>
                  <a:pt x="65314" y="0"/>
                </a:moveTo>
                <a:lnTo>
                  <a:pt x="1810089" y="0"/>
                </a:lnTo>
                <a:lnTo>
                  <a:pt x="1810089" y="703943"/>
                </a:lnTo>
                <a:lnTo>
                  <a:pt x="0" y="220889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arallelogram 2"/>
          <p:cNvSpPr/>
          <p:nvPr userDrawn="1"/>
        </p:nvSpPr>
        <p:spPr>
          <a:xfrm>
            <a:off x="-19248" y="1"/>
            <a:ext cx="7433773" cy="72736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56461 w 7433374"/>
              <a:gd name="connsiteY3" fmla="*/ 331310 h 1044176"/>
              <a:gd name="connsiteX4" fmla="*/ 16883 w 7433374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5985 w 7433374"/>
              <a:gd name="connsiteY3" fmla="*/ 322194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5985" y="322194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893102"/>
            <a:ext cx="2141220" cy="9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8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67855" cy="6864260"/>
            <a:chOff x="0" y="0"/>
            <a:chExt cx="9167855" cy="6864260"/>
          </a:xfrm>
        </p:grpSpPr>
        <p:pic>
          <p:nvPicPr>
            <p:cNvPr id="5123" name="Picture 3" descr="C:\Users\rudawskym\Desktop\101206-F-2039L-502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45" b="11145"/>
            <a:stretch/>
          </p:blipFill>
          <p:spPr bwMode="auto">
            <a:xfrm flipH="1">
              <a:off x="0" y="0"/>
              <a:ext cx="9144000" cy="3457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>
              <a:off x="2615979" y="2565281"/>
              <a:ext cx="6551876" cy="4298979"/>
            </a:xfrm>
            <a:custGeom>
              <a:avLst/>
              <a:gdLst>
                <a:gd name="connsiteX0" fmla="*/ 0 w 4198289"/>
                <a:gd name="connsiteY0" fmla="*/ 0 h 2406568"/>
                <a:gd name="connsiteX1" fmla="*/ 4198289 w 4198289"/>
                <a:gd name="connsiteY1" fmla="*/ 0 h 2406568"/>
                <a:gd name="connsiteX2" fmla="*/ 4198289 w 4198289"/>
                <a:gd name="connsiteY2" fmla="*/ 2406568 h 2406568"/>
                <a:gd name="connsiteX3" fmla="*/ 0 w 4198289"/>
                <a:gd name="connsiteY3" fmla="*/ 2406568 h 2406568"/>
                <a:gd name="connsiteX4" fmla="*/ 0 w 4198289"/>
                <a:gd name="connsiteY4" fmla="*/ 0 h 2406568"/>
                <a:gd name="connsiteX0" fmla="*/ 0 w 5844209"/>
                <a:gd name="connsiteY0" fmla="*/ 890546 h 3297114"/>
                <a:gd name="connsiteX1" fmla="*/ 5844209 w 5844209"/>
                <a:gd name="connsiteY1" fmla="*/ 0 h 3297114"/>
                <a:gd name="connsiteX2" fmla="*/ 4198289 w 5844209"/>
                <a:gd name="connsiteY2" fmla="*/ 3297114 h 3297114"/>
                <a:gd name="connsiteX3" fmla="*/ 0 w 5844209"/>
                <a:gd name="connsiteY3" fmla="*/ 3297114 h 3297114"/>
                <a:gd name="connsiteX4" fmla="*/ 0 w 5844209"/>
                <a:gd name="connsiteY4" fmla="*/ 890546 h 3297114"/>
                <a:gd name="connsiteX0" fmla="*/ 0 w 5852161"/>
                <a:gd name="connsiteY0" fmla="*/ 890546 h 4298978"/>
                <a:gd name="connsiteX1" fmla="*/ 5844209 w 5852161"/>
                <a:gd name="connsiteY1" fmla="*/ 0 h 4298978"/>
                <a:gd name="connsiteX2" fmla="*/ 5852161 w 5852161"/>
                <a:gd name="connsiteY2" fmla="*/ 4298978 h 4298978"/>
                <a:gd name="connsiteX3" fmla="*/ 0 w 5852161"/>
                <a:gd name="connsiteY3" fmla="*/ 3297114 h 4298978"/>
                <a:gd name="connsiteX4" fmla="*/ 0 w 5852161"/>
                <a:gd name="connsiteY4" fmla="*/ 890546 h 4298978"/>
                <a:gd name="connsiteX0" fmla="*/ 834887 w 6687048"/>
                <a:gd name="connsiteY0" fmla="*/ 890546 h 4338735"/>
                <a:gd name="connsiteX1" fmla="*/ 6679096 w 6687048"/>
                <a:gd name="connsiteY1" fmla="*/ 0 h 4338735"/>
                <a:gd name="connsiteX2" fmla="*/ 6687048 w 6687048"/>
                <a:gd name="connsiteY2" fmla="*/ 4298978 h 4338735"/>
                <a:gd name="connsiteX3" fmla="*/ 0 w 6687048"/>
                <a:gd name="connsiteY3" fmla="*/ 4338735 h 4338735"/>
                <a:gd name="connsiteX4" fmla="*/ 834887 w 6687048"/>
                <a:gd name="connsiteY4" fmla="*/ 890546 h 4338735"/>
                <a:gd name="connsiteX0" fmla="*/ 874643 w 6726804"/>
                <a:gd name="connsiteY0" fmla="*/ 890546 h 4330784"/>
                <a:gd name="connsiteX1" fmla="*/ 6718852 w 6726804"/>
                <a:gd name="connsiteY1" fmla="*/ 0 h 4330784"/>
                <a:gd name="connsiteX2" fmla="*/ 6726804 w 6726804"/>
                <a:gd name="connsiteY2" fmla="*/ 4298978 h 4330784"/>
                <a:gd name="connsiteX3" fmla="*/ 0 w 6726804"/>
                <a:gd name="connsiteY3" fmla="*/ 4330784 h 4330784"/>
                <a:gd name="connsiteX4" fmla="*/ 874643 w 6726804"/>
                <a:gd name="connsiteY4" fmla="*/ 890546 h 4330784"/>
                <a:gd name="connsiteX0" fmla="*/ 0 w 5852161"/>
                <a:gd name="connsiteY0" fmla="*/ 890546 h 4298978"/>
                <a:gd name="connsiteX1" fmla="*/ 5844209 w 5852161"/>
                <a:gd name="connsiteY1" fmla="*/ 0 h 4298978"/>
                <a:gd name="connsiteX2" fmla="*/ 5852161 w 5852161"/>
                <a:gd name="connsiteY2" fmla="*/ 4298978 h 4298978"/>
                <a:gd name="connsiteX3" fmla="*/ 182880 w 5852161"/>
                <a:gd name="connsiteY3" fmla="*/ 3694679 h 4298978"/>
                <a:gd name="connsiteX4" fmla="*/ 0 w 5852161"/>
                <a:gd name="connsiteY4" fmla="*/ 890546 h 4298978"/>
                <a:gd name="connsiteX0" fmla="*/ 699715 w 6551876"/>
                <a:gd name="connsiteY0" fmla="*/ 890546 h 4298979"/>
                <a:gd name="connsiteX1" fmla="*/ 6543924 w 6551876"/>
                <a:gd name="connsiteY1" fmla="*/ 0 h 4298979"/>
                <a:gd name="connsiteX2" fmla="*/ 6551876 w 6551876"/>
                <a:gd name="connsiteY2" fmla="*/ 4298978 h 4298979"/>
                <a:gd name="connsiteX3" fmla="*/ 0 w 6551876"/>
                <a:gd name="connsiteY3" fmla="*/ 4298979 h 4298979"/>
                <a:gd name="connsiteX4" fmla="*/ 699715 w 6551876"/>
                <a:gd name="connsiteY4" fmla="*/ 890546 h 429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1876" h="4298979">
                  <a:moveTo>
                    <a:pt x="699715" y="890546"/>
                  </a:moveTo>
                  <a:lnTo>
                    <a:pt x="6543924" y="0"/>
                  </a:lnTo>
                  <a:cubicBezTo>
                    <a:pt x="6546575" y="1432993"/>
                    <a:pt x="6549225" y="2865985"/>
                    <a:pt x="6551876" y="4298978"/>
                  </a:cubicBezTo>
                  <a:lnTo>
                    <a:pt x="0" y="4298979"/>
                  </a:lnTo>
                  <a:lnTo>
                    <a:pt x="699715" y="8905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0" y="1995777"/>
              <a:ext cx="3315694" cy="4862223"/>
            </a:xfrm>
            <a:custGeom>
              <a:avLst/>
              <a:gdLst>
                <a:gd name="connsiteX0" fmla="*/ 0 w 2679590"/>
                <a:gd name="connsiteY0" fmla="*/ 0 h 4862223"/>
                <a:gd name="connsiteX1" fmla="*/ 2679590 w 2679590"/>
                <a:gd name="connsiteY1" fmla="*/ 0 h 4862223"/>
                <a:gd name="connsiteX2" fmla="*/ 2679590 w 2679590"/>
                <a:gd name="connsiteY2" fmla="*/ 4862223 h 4862223"/>
                <a:gd name="connsiteX3" fmla="*/ 0 w 2679590"/>
                <a:gd name="connsiteY3" fmla="*/ 4862223 h 4862223"/>
                <a:gd name="connsiteX4" fmla="*/ 0 w 2679590"/>
                <a:gd name="connsiteY4" fmla="*/ 0 h 4862223"/>
                <a:gd name="connsiteX0" fmla="*/ 0 w 3315694"/>
                <a:gd name="connsiteY0" fmla="*/ 0 h 4862223"/>
                <a:gd name="connsiteX1" fmla="*/ 3315694 w 3315694"/>
                <a:gd name="connsiteY1" fmla="*/ 1463040 h 4862223"/>
                <a:gd name="connsiteX2" fmla="*/ 2679590 w 3315694"/>
                <a:gd name="connsiteY2" fmla="*/ 4862223 h 4862223"/>
                <a:gd name="connsiteX3" fmla="*/ 0 w 3315694"/>
                <a:gd name="connsiteY3" fmla="*/ 4862223 h 4862223"/>
                <a:gd name="connsiteX4" fmla="*/ 0 w 3315694"/>
                <a:gd name="connsiteY4" fmla="*/ 0 h 486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5694" h="4862223">
                  <a:moveTo>
                    <a:pt x="0" y="0"/>
                  </a:moveTo>
                  <a:lnTo>
                    <a:pt x="3315694" y="1463040"/>
                  </a:lnTo>
                  <a:lnTo>
                    <a:pt x="2679590" y="4862223"/>
                  </a:lnTo>
                  <a:lnTo>
                    <a:pt x="0" y="486222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2" descr="C:\Users\townsendjay\Desktop\Leidos_logo_collection\Leidos_logo_rgb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879" y="6111876"/>
            <a:ext cx="1676400" cy="4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947101"/>
            <a:ext cx="5229249" cy="91439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400"/>
              </a:lnSpc>
              <a:buNone/>
              <a:defRPr sz="2800" b="0" baseline="0">
                <a:solidFill>
                  <a:schemeClr val="tx2"/>
                </a:solidFill>
                <a:latin typeface="Avenir LT 35 Light" pitchFamily="34" charset="0"/>
              </a:defRPr>
            </a:lvl1pPr>
          </a:lstStyle>
          <a:p>
            <a:pPr lvl="0"/>
            <a:r>
              <a:rPr lang="en-US" dirty="0" smtClean="0"/>
              <a:t>Headline here in sentence case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4880307"/>
            <a:ext cx="5229249" cy="478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SUB-HEADLINE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5398463"/>
            <a:ext cx="5229249" cy="4785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100" b="1" baseline="0">
                <a:solidFill>
                  <a:schemeClr val="tx2"/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Presenter Name Here</a:t>
            </a:r>
          </a:p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3" y="5881076"/>
            <a:ext cx="5229249" cy="1553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900" b="1" baseline="0">
                <a:solidFill>
                  <a:schemeClr val="bg1">
                    <a:lumMod val="65000"/>
                  </a:schemeClr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NATIONAL SECURITY</a:t>
            </a:r>
            <a:endParaRPr lang="en-US" dirty="0"/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0" y="6675438"/>
            <a:ext cx="9144000" cy="188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dirty="0" smtClean="0">
                <a:solidFill>
                  <a:prstClr val="white">
                    <a:lumMod val="50000"/>
                  </a:prstClr>
                </a:solidFill>
              </a:rPr>
              <a:t>©2015 LEIDOS. ALL RIGHTS RESERVED. </a:t>
            </a:r>
            <a:endParaRPr lang="en-US" sz="6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5"/>
          <a:stretch/>
        </p:blipFill>
        <p:spPr>
          <a:xfrm>
            <a:off x="849086" y="-1"/>
            <a:ext cx="8294914" cy="5060043"/>
          </a:xfrm>
          <a:prstGeom prst="rect">
            <a:avLst/>
          </a:prstGeom>
        </p:spPr>
      </p:pic>
      <p:sp>
        <p:nvSpPr>
          <p:cNvPr id="7" name="Trapezoid 11"/>
          <p:cNvSpPr/>
          <p:nvPr userDrawn="1"/>
        </p:nvSpPr>
        <p:spPr>
          <a:xfrm rot="15411850">
            <a:off x="3859576" y="1705210"/>
            <a:ext cx="4177527" cy="7567560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2471250"/>
              <a:gd name="connsiteY0" fmla="*/ 6632446 h 7170449"/>
              <a:gd name="connsiteX1" fmla="*/ 1525621 w 2471250"/>
              <a:gd name="connsiteY1" fmla="*/ 0 h 7170449"/>
              <a:gd name="connsiteX2" fmla="*/ 2471250 w 2471250"/>
              <a:gd name="connsiteY2" fmla="*/ 207720 h 7170449"/>
              <a:gd name="connsiteX3" fmla="*/ 2347854 w 2471250"/>
              <a:gd name="connsiteY3" fmla="*/ 7170449 h 7170449"/>
              <a:gd name="connsiteX4" fmla="*/ 0 w 2471250"/>
              <a:gd name="connsiteY4" fmla="*/ 6632446 h 7170449"/>
              <a:gd name="connsiteX0" fmla="*/ 0 w 3727574"/>
              <a:gd name="connsiteY0" fmla="*/ 6632446 h 7170449"/>
              <a:gd name="connsiteX1" fmla="*/ 1525621 w 3727574"/>
              <a:gd name="connsiteY1" fmla="*/ 0 h 7170449"/>
              <a:gd name="connsiteX2" fmla="*/ 3727574 w 3727574"/>
              <a:gd name="connsiteY2" fmla="*/ 1074719 h 7170449"/>
              <a:gd name="connsiteX3" fmla="*/ 2347854 w 3727574"/>
              <a:gd name="connsiteY3" fmla="*/ 7170449 h 7170449"/>
              <a:gd name="connsiteX4" fmla="*/ 0 w 3727574"/>
              <a:gd name="connsiteY4" fmla="*/ 6632446 h 7170449"/>
              <a:gd name="connsiteX0" fmla="*/ 0 w 3727574"/>
              <a:gd name="connsiteY0" fmla="*/ 6628818 h 7166821"/>
              <a:gd name="connsiteX1" fmla="*/ 1541165 w 3727574"/>
              <a:gd name="connsiteY1" fmla="*/ 0 h 7166821"/>
              <a:gd name="connsiteX2" fmla="*/ 3727574 w 3727574"/>
              <a:gd name="connsiteY2" fmla="*/ 1071091 h 7166821"/>
              <a:gd name="connsiteX3" fmla="*/ 2347854 w 3727574"/>
              <a:gd name="connsiteY3" fmla="*/ 7166821 h 7166821"/>
              <a:gd name="connsiteX4" fmla="*/ 0 w 3727574"/>
              <a:gd name="connsiteY4" fmla="*/ 6628818 h 7166821"/>
              <a:gd name="connsiteX0" fmla="*/ 0 w 3747523"/>
              <a:gd name="connsiteY0" fmla="*/ 6628818 h 7166821"/>
              <a:gd name="connsiteX1" fmla="*/ 1541165 w 3747523"/>
              <a:gd name="connsiteY1" fmla="*/ 0 h 7166821"/>
              <a:gd name="connsiteX2" fmla="*/ 3747523 w 3747523"/>
              <a:gd name="connsiteY2" fmla="*/ 985588 h 7166821"/>
              <a:gd name="connsiteX3" fmla="*/ 2347854 w 3747523"/>
              <a:gd name="connsiteY3" fmla="*/ 7166821 h 7166821"/>
              <a:gd name="connsiteX4" fmla="*/ 0 w 3747523"/>
              <a:gd name="connsiteY4" fmla="*/ 6628818 h 7166821"/>
              <a:gd name="connsiteX0" fmla="*/ 0 w 3747523"/>
              <a:gd name="connsiteY0" fmla="*/ 6628818 h 7199727"/>
              <a:gd name="connsiteX1" fmla="*/ 1541165 w 3747523"/>
              <a:gd name="connsiteY1" fmla="*/ 0 h 7199727"/>
              <a:gd name="connsiteX2" fmla="*/ 3747523 w 3747523"/>
              <a:gd name="connsiteY2" fmla="*/ 985588 h 7199727"/>
              <a:gd name="connsiteX3" fmla="*/ 2348371 w 3747523"/>
              <a:gd name="connsiteY3" fmla="*/ 7199727 h 7199727"/>
              <a:gd name="connsiteX4" fmla="*/ 0 w 3747523"/>
              <a:gd name="connsiteY4" fmla="*/ 6628818 h 7199727"/>
              <a:gd name="connsiteX0" fmla="*/ 0 w 3793813"/>
              <a:gd name="connsiteY0" fmla="*/ 6628818 h 7537125"/>
              <a:gd name="connsiteX1" fmla="*/ 1541165 w 3793813"/>
              <a:gd name="connsiteY1" fmla="*/ 0 h 7537125"/>
              <a:gd name="connsiteX2" fmla="*/ 3747523 w 3793813"/>
              <a:gd name="connsiteY2" fmla="*/ 985588 h 7537125"/>
              <a:gd name="connsiteX3" fmla="*/ 3793813 w 3793813"/>
              <a:gd name="connsiteY3" fmla="*/ 7537125 h 7537125"/>
              <a:gd name="connsiteX4" fmla="*/ 0 w 3793813"/>
              <a:gd name="connsiteY4" fmla="*/ 6628818 h 7537125"/>
              <a:gd name="connsiteX0" fmla="*/ 0 w 4104662"/>
              <a:gd name="connsiteY0" fmla="*/ 6628818 h 7609683"/>
              <a:gd name="connsiteX1" fmla="*/ 1541165 w 4104662"/>
              <a:gd name="connsiteY1" fmla="*/ 0 h 7609683"/>
              <a:gd name="connsiteX2" fmla="*/ 3747523 w 4104662"/>
              <a:gd name="connsiteY2" fmla="*/ 985588 h 7609683"/>
              <a:gd name="connsiteX3" fmla="*/ 4104662 w 4104662"/>
              <a:gd name="connsiteY3" fmla="*/ 7609683 h 7609683"/>
              <a:gd name="connsiteX4" fmla="*/ 0 w 4104662"/>
              <a:gd name="connsiteY4" fmla="*/ 6628818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62548 w 4119687"/>
              <a:gd name="connsiteY2" fmla="*/ 985588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18636 w 4119687"/>
              <a:gd name="connsiteY2" fmla="*/ 1091112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512976 h 7464563"/>
              <a:gd name="connsiteX1" fmla="*/ 1522333 w 4119687"/>
              <a:gd name="connsiteY1" fmla="*/ 0 h 7464563"/>
              <a:gd name="connsiteX2" fmla="*/ 3718636 w 4119687"/>
              <a:gd name="connsiteY2" fmla="*/ 945992 h 7464563"/>
              <a:gd name="connsiteX3" fmla="*/ 4119687 w 4119687"/>
              <a:gd name="connsiteY3" fmla="*/ 7464563 h 7464563"/>
              <a:gd name="connsiteX4" fmla="*/ 0 w 4119687"/>
              <a:gd name="connsiteY4" fmla="*/ 6512976 h 746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687" h="7464563">
                <a:moveTo>
                  <a:pt x="0" y="6512976"/>
                </a:moveTo>
                <a:lnTo>
                  <a:pt x="1522333" y="0"/>
                </a:lnTo>
                <a:lnTo>
                  <a:pt x="3718636" y="945992"/>
                </a:lnTo>
                <a:lnTo>
                  <a:pt x="4119687" y="7464563"/>
                </a:lnTo>
                <a:lnTo>
                  <a:pt x="0" y="65129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5885" y="1217160"/>
            <a:ext cx="5537258" cy="11430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3600">
                <a:solidFill>
                  <a:schemeClr val="tx2"/>
                </a:solidFill>
                <a:latin typeface="Avenir LT 35 Light" pitchFamily="34" charset="0"/>
              </a:defRPr>
            </a:lvl1pPr>
          </a:lstStyle>
          <a:p>
            <a:r>
              <a:rPr lang="en-US" dirty="0" smtClean="0"/>
              <a:t>Section Break</a:t>
            </a:r>
            <a:endParaRPr lang="en-US" dirty="0"/>
          </a:p>
        </p:txBody>
      </p:sp>
      <p:sp>
        <p:nvSpPr>
          <p:cNvPr id="6" name="Trapezoid 11"/>
          <p:cNvSpPr/>
          <p:nvPr userDrawn="1"/>
        </p:nvSpPr>
        <p:spPr>
          <a:xfrm rot="20824102">
            <a:off x="-747294" y="-132020"/>
            <a:ext cx="3344158" cy="7269388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1250" y="207720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41000">
                <a:srgbClr val="201747"/>
              </a:gs>
              <a:gs pos="77000">
                <a:srgbClr val="850F89"/>
              </a:gs>
              <a:gs pos="100000">
                <a:srgbClr val="850F89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35885" y="2413549"/>
            <a:ext cx="4535034" cy="536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822" y="6228963"/>
            <a:ext cx="1333503" cy="3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8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6456586"/>
            <a:ext cx="2133600" cy="365125"/>
          </a:xfrm>
        </p:spPr>
        <p:txBody>
          <a:bodyPr lIns="0" rIns="0"/>
          <a:lstStyle>
            <a:lvl1pPr algn="l">
              <a:defRPr sz="800"/>
            </a:lvl1pPr>
          </a:lstStyle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76400"/>
            <a:ext cx="393192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4880" y="1676400"/>
            <a:ext cx="393192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6242940"/>
            <a:ext cx="1225656" cy="3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/>
          </p:nvPr>
        </p:nvSpPr>
        <p:spPr>
          <a:xfrm>
            <a:off x="457200" y="736829"/>
            <a:ext cx="8229600" cy="946828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Freeform 20"/>
          <p:cNvSpPr/>
          <p:nvPr userDrawn="1"/>
        </p:nvSpPr>
        <p:spPr>
          <a:xfrm>
            <a:off x="7300686" y="0"/>
            <a:ext cx="1850571" cy="703943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arallelogram 2"/>
          <p:cNvSpPr/>
          <p:nvPr userDrawn="1"/>
        </p:nvSpPr>
        <p:spPr>
          <a:xfrm>
            <a:off x="-19250" y="1"/>
            <a:ext cx="7433773" cy="72736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0" y="6632308"/>
            <a:ext cx="9144000" cy="188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dirty="0" smtClean="0">
                <a:solidFill>
                  <a:prstClr val="white">
                    <a:lumMod val="50000"/>
                  </a:prstClr>
                </a:solidFill>
              </a:rPr>
              <a:t>©2015 LEIDOS. ALL RIGHTS RESERVED. </a:t>
            </a:r>
            <a:endParaRPr lang="en-US" sz="6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0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6242940"/>
            <a:ext cx="1225656" cy="3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8" b="1"/>
          <a:stretch/>
        </p:blipFill>
        <p:spPr>
          <a:xfrm>
            <a:off x="0" y="0"/>
            <a:ext cx="8229600" cy="32467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1256" y="6456586"/>
            <a:ext cx="515156" cy="365125"/>
          </a:xfrm>
        </p:spPr>
        <p:txBody>
          <a:bodyPr lIns="0" rIns="0"/>
          <a:lstStyle>
            <a:lvl1pPr algn="l">
              <a:defRPr sz="800">
                <a:latin typeface="Avenir LT 35 Light" pitchFamily="34" charset="0"/>
              </a:defRPr>
            </a:lvl1pPr>
          </a:lstStyle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4" y="1676400"/>
            <a:ext cx="7939825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56586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650" b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endParaRPr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4" y="591685"/>
            <a:ext cx="7939825" cy="932315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5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4038600" cy="381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 baseline="0">
                <a:solidFill>
                  <a:schemeClr val="bg1">
                    <a:lumMod val="75000"/>
                  </a:schemeClr>
                </a:solidFill>
                <a:latin typeface="Avenir LT 55 Roman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4038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Avenir LT 55 Roman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95800"/>
            <a:ext cx="2971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75000"/>
                  </a:schemeClr>
                </a:solidFill>
                <a:latin typeface="Avenir LT 55 Roman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5105400"/>
            <a:ext cx="2971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1"/>
                </a:solidFill>
                <a:latin typeface="Avenir LT Std 55 Roman" pitchFamily="34" charset="0"/>
              </a:defRPr>
            </a:lvl1pPr>
          </a:lstStyle>
          <a:p>
            <a:pPr lvl="0"/>
            <a:r>
              <a:rPr lang="en-US" dirty="0" smtClean="0"/>
              <a:t>Other Info, if Needed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55" y="6357497"/>
            <a:ext cx="1199145" cy="2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4" y="1676400"/>
            <a:ext cx="7939825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4" y="591685"/>
            <a:ext cx="7939825" cy="932315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7341173" y="0"/>
            <a:ext cx="1810089" cy="703944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  <a:gd name="connsiteX0" fmla="*/ 12927 w 1798184"/>
              <a:gd name="connsiteY0" fmla="*/ 0 h 703943"/>
              <a:gd name="connsiteX1" fmla="*/ 1798184 w 1798184"/>
              <a:gd name="connsiteY1" fmla="*/ 0 h 703943"/>
              <a:gd name="connsiteX2" fmla="*/ 1798184 w 1798184"/>
              <a:gd name="connsiteY2" fmla="*/ 703943 h 703943"/>
              <a:gd name="connsiteX3" fmla="*/ 0 w 1798184"/>
              <a:gd name="connsiteY3" fmla="*/ 227239 h 703943"/>
              <a:gd name="connsiteX4" fmla="*/ 12927 w 1798184"/>
              <a:gd name="connsiteY4" fmla="*/ 0 h 703943"/>
              <a:gd name="connsiteX0" fmla="*/ 62933 w 1798184"/>
              <a:gd name="connsiteY0" fmla="*/ 0 h 703943"/>
              <a:gd name="connsiteX1" fmla="*/ 1798184 w 1798184"/>
              <a:gd name="connsiteY1" fmla="*/ 0 h 703943"/>
              <a:gd name="connsiteX2" fmla="*/ 1798184 w 1798184"/>
              <a:gd name="connsiteY2" fmla="*/ 703943 h 703943"/>
              <a:gd name="connsiteX3" fmla="*/ 0 w 1798184"/>
              <a:gd name="connsiteY3" fmla="*/ 227239 h 703943"/>
              <a:gd name="connsiteX4" fmla="*/ 62933 w 1798184"/>
              <a:gd name="connsiteY4" fmla="*/ 0 h 703943"/>
              <a:gd name="connsiteX0" fmla="*/ 67695 w 1802946"/>
              <a:gd name="connsiteY0" fmla="*/ 0 h 703943"/>
              <a:gd name="connsiteX1" fmla="*/ 1802946 w 1802946"/>
              <a:gd name="connsiteY1" fmla="*/ 0 h 703943"/>
              <a:gd name="connsiteX2" fmla="*/ 1802946 w 1802946"/>
              <a:gd name="connsiteY2" fmla="*/ 703943 h 703943"/>
              <a:gd name="connsiteX3" fmla="*/ 0 w 1802946"/>
              <a:gd name="connsiteY3" fmla="*/ 227239 h 703943"/>
              <a:gd name="connsiteX4" fmla="*/ 67695 w 1802946"/>
              <a:gd name="connsiteY4" fmla="*/ 0 h 703943"/>
              <a:gd name="connsiteX0" fmla="*/ 70076 w 1805327"/>
              <a:gd name="connsiteY0" fmla="*/ 0 h 703943"/>
              <a:gd name="connsiteX1" fmla="*/ 1805327 w 1805327"/>
              <a:gd name="connsiteY1" fmla="*/ 0 h 703943"/>
              <a:gd name="connsiteX2" fmla="*/ 1805327 w 1805327"/>
              <a:gd name="connsiteY2" fmla="*/ 703943 h 703943"/>
              <a:gd name="connsiteX3" fmla="*/ 0 w 1805327"/>
              <a:gd name="connsiteY3" fmla="*/ 220889 h 703943"/>
              <a:gd name="connsiteX4" fmla="*/ 70076 w 1805327"/>
              <a:gd name="connsiteY4" fmla="*/ 0 h 703943"/>
              <a:gd name="connsiteX0" fmla="*/ 74838 w 1810089"/>
              <a:gd name="connsiteY0" fmla="*/ 0 h 703943"/>
              <a:gd name="connsiteX1" fmla="*/ 1810089 w 1810089"/>
              <a:gd name="connsiteY1" fmla="*/ 0 h 703943"/>
              <a:gd name="connsiteX2" fmla="*/ 1810089 w 1810089"/>
              <a:gd name="connsiteY2" fmla="*/ 703943 h 703943"/>
              <a:gd name="connsiteX3" fmla="*/ 0 w 1810089"/>
              <a:gd name="connsiteY3" fmla="*/ 220889 h 703943"/>
              <a:gd name="connsiteX4" fmla="*/ 74838 w 1810089"/>
              <a:gd name="connsiteY4" fmla="*/ 0 h 703943"/>
              <a:gd name="connsiteX0" fmla="*/ 70076 w 1810089"/>
              <a:gd name="connsiteY0" fmla="*/ 3175 h 703943"/>
              <a:gd name="connsiteX1" fmla="*/ 1810089 w 1810089"/>
              <a:gd name="connsiteY1" fmla="*/ 0 h 703943"/>
              <a:gd name="connsiteX2" fmla="*/ 1810089 w 1810089"/>
              <a:gd name="connsiteY2" fmla="*/ 703943 h 703943"/>
              <a:gd name="connsiteX3" fmla="*/ 0 w 1810089"/>
              <a:gd name="connsiteY3" fmla="*/ 220889 h 703943"/>
              <a:gd name="connsiteX4" fmla="*/ 70076 w 1810089"/>
              <a:gd name="connsiteY4" fmla="*/ 3175 h 703943"/>
              <a:gd name="connsiteX0" fmla="*/ 65314 w 1810089"/>
              <a:gd name="connsiteY0" fmla="*/ 0 h 703943"/>
              <a:gd name="connsiteX1" fmla="*/ 1810089 w 1810089"/>
              <a:gd name="connsiteY1" fmla="*/ 0 h 703943"/>
              <a:gd name="connsiteX2" fmla="*/ 1810089 w 1810089"/>
              <a:gd name="connsiteY2" fmla="*/ 703943 h 703943"/>
              <a:gd name="connsiteX3" fmla="*/ 0 w 1810089"/>
              <a:gd name="connsiteY3" fmla="*/ 220889 h 703943"/>
              <a:gd name="connsiteX4" fmla="*/ 65314 w 1810089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089" h="703943">
                <a:moveTo>
                  <a:pt x="65314" y="0"/>
                </a:moveTo>
                <a:lnTo>
                  <a:pt x="1810089" y="0"/>
                </a:lnTo>
                <a:lnTo>
                  <a:pt x="1810089" y="703943"/>
                </a:lnTo>
                <a:lnTo>
                  <a:pt x="0" y="220889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arallelogram 2"/>
          <p:cNvSpPr/>
          <p:nvPr userDrawn="1"/>
        </p:nvSpPr>
        <p:spPr>
          <a:xfrm>
            <a:off x="-19248" y="1"/>
            <a:ext cx="7433773" cy="72736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56461 w 7433374"/>
              <a:gd name="connsiteY3" fmla="*/ 331310 h 1044176"/>
              <a:gd name="connsiteX4" fmla="*/ 16883 w 7433374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5985 w 7433374"/>
              <a:gd name="connsiteY3" fmla="*/ 322194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5985" y="322194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893102"/>
            <a:ext cx="2141220" cy="9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1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22" y="-1"/>
            <a:ext cx="7603241" cy="5060043"/>
          </a:xfrm>
          <a:prstGeom prst="rect">
            <a:avLst/>
          </a:prstGeom>
        </p:spPr>
      </p:pic>
      <p:sp>
        <p:nvSpPr>
          <p:cNvPr id="7" name="Trapezoid 11"/>
          <p:cNvSpPr/>
          <p:nvPr userDrawn="1"/>
        </p:nvSpPr>
        <p:spPr>
          <a:xfrm rot="15411850">
            <a:off x="3859576" y="1705210"/>
            <a:ext cx="4177527" cy="7567560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2471250"/>
              <a:gd name="connsiteY0" fmla="*/ 6632446 h 7170449"/>
              <a:gd name="connsiteX1" fmla="*/ 1525621 w 2471250"/>
              <a:gd name="connsiteY1" fmla="*/ 0 h 7170449"/>
              <a:gd name="connsiteX2" fmla="*/ 2471250 w 2471250"/>
              <a:gd name="connsiteY2" fmla="*/ 207720 h 7170449"/>
              <a:gd name="connsiteX3" fmla="*/ 2347854 w 2471250"/>
              <a:gd name="connsiteY3" fmla="*/ 7170449 h 7170449"/>
              <a:gd name="connsiteX4" fmla="*/ 0 w 2471250"/>
              <a:gd name="connsiteY4" fmla="*/ 6632446 h 7170449"/>
              <a:gd name="connsiteX0" fmla="*/ 0 w 3727574"/>
              <a:gd name="connsiteY0" fmla="*/ 6632446 h 7170449"/>
              <a:gd name="connsiteX1" fmla="*/ 1525621 w 3727574"/>
              <a:gd name="connsiteY1" fmla="*/ 0 h 7170449"/>
              <a:gd name="connsiteX2" fmla="*/ 3727574 w 3727574"/>
              <a:gd name="connsiteY2" fmla="*/ 1074719 h 7170449"/>
              <a:gd name="connsiteX3" fmla="*/ 2347854 w 3727574"/>
              <a:gd name="connsiteY3" fmla="*/ 7170449 h 7170449"/>
              <a:gd name="connsiteX4" fmla="*/ 0 w 3727574"/>
              <a:gd name="connsiteY4" fmla="*/ 6632446 h 7170449"/>
              <a:gd name="connsiteX0" fmla="*/ 0 w 3727574"/>
              <a:gd name="connsiteY0" fmla="*/ 6628818 h 7166821"/>
              <a:gd name="connsiteX1" fmla="*/ 1541165 w 3727574"/>
              <a:gd name="connsiteY1" fmla="*/ 0 h 7166821"/>
              <a:gd name="connsiteX2" fmla="*/ 3727574 w 3727574"/>
              <a:gd name="connsiteY2" fmla="*/ 1071091 h 7166821"/>
              <a:gd name="connsiteX3" fmla="*/ 2347854 w 3727574"/>
              <a:gd name="connsiteY3" fmla="*/ 7166821 h 7166821"/>
              <a:gd name="connsiteX4" fmla="*/ 0 w 3727574"/>
              <a:gd name="connsiteY4" fmla="*/ 6628818 h 7166821"/>
              <a:gd name="connsiteX0" fmla="*/ 0 w 3747523"/>
              <a:gd name="connsiteY0" fmla="*/ 6628818 h 7166821"/>
              <a:gd name="connsiteX1" fmla="*/ 1541165 w 3747523"/>
              <a:gd name="connsiteY1" fmla="*/ 0 h 7166821"/>
              <a:gd name="connsiteX2" fmla="*/ 3747523 w 3747523"/>
              <a:gd name="connsiteY2" fmla="*/ 985588 h 7166821"/>
              <a:gd name="connsiteX3" fmla="*/ 2347854 w 3747523"/>
              <a:gd name="connsiteY3" fmla="*/ 7166821 h 7166821"/>
              <a:gd name="connsiteX4" fmla="*/ 0 w 3747523"/>
              <a:gd name="connsiteY4" fmla="*/ 6628818 h 7166821"/>
              <a:gd name="connsiteX0" fmla="*/ 0 w 3747523"/>
              <a:gd name="connsiteY0" fmla="*/ 6628818 h 7199727"/>
              <a:gd name="connsiteX1" fmla="*/ 1541165 w 3747523"/>
              <a:gd name="connsiteY1" fmla="*/ 0 h 7199727"/>
              <a:gd name="connsiteX2" fmla="*/ 3747523 w 3747523"/>
              <a:gd name="connsiteY2" fmla="*/ 985588 h 7199727"/>
              <a:gd name="connsiteX3" fmla="*/ 2348371 w 3747523"/>
              <a:gd name="connsiteY3" fmla="*/ 7199727 h 7199727"/>
              <a:gd name="connsiteX4" fmla="*/ 0 w 3747523"/>
              <a:gd name="connsiteY4" fmla="*/ 6628818 h 7199727"/>
              <a:gd name="connsiteX0" fmla="*/ 0 w 3793813"/>
              <a:gd name="connsiteY0" fmla="*/ 6628818 h 7537125"/>
              <a:gd name="connsiteX1" fmla="*/ 1541165 w 3793813"/>
              <a:gd name="connsiteY1" fmla="*/ 0 h 7537125"/>
              <a:gd name="connsiteX2" fmla="*/ 3747523 w 3793813"/>
              <a:gd name="connsiteY2" fmla="*/ 985588 h 7537125"/>
              <a:gd name="connsiteX3" fmla="*/ 3793813 w 3793813"/>
              <a:gd name="connsiteY3" fmla="*/ 7537125 h 7537125"/>
              <a:gd name="connsiteX4" fmla="*/ 0 w 3793813"/>
              <a:gd name="connsiteY4" fmla="*/ 6628818 h 7537125"/>
              <a:gd name="connsiteX0" fmla="*/ 0 w 4104662"/>
              <a:gd name="connsiteY0" fmla="*/ 6628818 h 7609683"/>
              <a:gd name="connsiteX1" fmla="*/ 1541165 w 4104662"/>
              <a:gd name="connsiteY1" fmla="*/ 0 h 7609683"/>
              <a:gd name="connsiteX2" fmla="*/ 3747523 w 4104662"/>
              <a:gd name="connsiteY2" fmla="*/ 985588 h 7609683"/>
              <a:gd name="connsiteX3" fmla="*/ 4104662 w 4104662"/>
              <a:gd name="connsiteY3" fmla="*/ 7609683 h 7609683"/>
              <a:gd name="connsiteX4" fmla="*/ 0 w 4104662"/>
              <a:gd name="connsiteY4" fmla="*/ 6628818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62548 w 4119687"/>
              <a:gd name="connsiteY2" fmla="*/ 985588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18636 w 4119687"/>
              <a:gd name="connsiteY2" fmla="*/ 1091112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512976 h 7464563"/>
              <a:gd name="connsiteX1" fmla="*/ 1522333 w 4119687"/>
              <a:gd name="connsiteY1" fmla="*/ 0 h 7464563"/>
              <a:gd name="connsiteX2" fmla="*/ 3718636 w 4119687"/>
              <a:gd name="connsiteY2" fmla="*/ 945992 h 7464563"/>
              <a:gd name="connsiteX3" fmla="*/ 4119687 w 4119687"/>
              <a:gd name="connsiteY3" fmla="*/ 7464563 h 7464563"/>
              <a:gd name="connsiteX4" fmla="*/ 0 w 4119687"/>
              <a:gd name="connsiteY4" fmla="*/ 6512976 h 746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687" h="7464563">
                <a:moveTo>
                  <a:pt x="0" y="6512976"/>
                </a:moveTo>
                <a:lnTo>
                  <a:pt x="1522333" y="0"/>
                </a:lnTo>
                <a:lnTo>
                  <a:pt x="3718636" y="945992"/>
                </a:lnTo>
                <a:lnTo>
                  <a:pt x="4119687" y="7464563"/>
                </a:lnTo>
                <a:lnTo>
                  <a:pt x="0" y="65129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5885" y="1217160"/>
            <a:ext cx="5537258" cy="11430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3600">
                <a:solidFill>
                  <a:schemeClr val="tx2"/>
                </a:solidFill>
                <a:latin typeface="Avenir LT 35 Light" pitchFamily="34" charset="0"/>
              </a:defRPr>
            </a:lvl1pPr>
          </a:lstStyle>
          <a:p>
            <a:r>
              <a:rPr lang="en-US" dirty="0" smtClean="0"/>
              <a:t>Section Break</a:t>
            </a:r>
            <a:endParaRPr lang="en-US" dirty="0"/>
          </a:p>
        </p:txBody>
      </p:sp>
      <p:sp>
        <p:nvSpPr>
          <p:cNvPr id="6" name="Trapezoid 11"/>
          <p:cNvSpPr/>
          <p:nvPr userDrawn="1"/>
        </p:nvSpPr>
        <p:spPr>
          <a:xfrm rot="20824102">
            <a:off x="-747294" y="-132020"/>
            <a:ext cx="3344158" cy="7269388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1250" y="207720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41000">
                <a:srgbClr val="201747"/>
              </a:gs>
              <a:gs pos="77000">
                <a:srgbClr val="850F89"/>
              </a:gs>
              <a:gs pos="100000">
                <a:srgbClr val="850F89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35885" y="2413549"/>
            <a:ext cx="4535034" cy="536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822" y="6228963"/>
            <a:ext cx="1333503" cy="3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7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9648" y="960108"/>
            <a:ext cx="2934607" cy="126246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9648" y="2251519"/>
            <a:ext cx="2934607" cy="34846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92277"/>
            <a:ext cx="9144000" cy="365723"/>
          </a:xfrm>
          <a:prstGeom prst="rect">
            <a:avLst/>
          </a:prstGeom>
          <a:solidFill>
            <a:srgbClr val="261A40"/>
          </a:solidFill>
          <a:ln>
            <a:solidFill>
              <a:srgbClr val="261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01" y="371474"/>
            <a:ext cx="2679197" cy="652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5845051"/>
            <a:ext cx="2063498" cy="5023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51658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9648" y="960108"/>
            <a:ext cx="2934607" cy="126246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9648" y="2251519"/>
            <a:ext cx="2934607" cy="34846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92277"/>
            <a:ext cx="9144000" cy="365723"/>
          </a:xfrm>
          <a:prstGeom prst="rect">
            <a:avLst/>
          </a:prstGeom>
          <a:solidFill>
            <a:srgbClr val="261A40"/>
          </a:solidFill>
          <a:ln>
            <a:solidFill>
              <a:srgbClr val="261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01" y="371474"/>
            <a:ext cx="2679197" cy="652273"/>
          </a:xfrm>
          <a:prstGeom prst="rect">
            <a:avLst/>
          </a:prstGeom>
        </p:spPr>
      </p:pic>
      <p:pic>
        <p:nvPicPr>
          <p:cNvPr id="11" name="Picture 10" descr="13-0395-ISR_Landing_F.jpg"/>
          <p:cNvPicPr>
            <a:picLocks noChangeAspect="1"/>
          </p:cNvPicPr>
          <p:nvPr userDrawn="1"/>
        </p:nvPicPr>
        <p:blipFill>
          <a:blip r:embed="rId3" cstate="print"/>
          <a:srcRect b="6635"/>
          <a:stretch>
            <a:fillRect/>
          </a:stretch>
        </p:blipFill>
        <p:spPr bwMode="auto">
          <a:xfrm>
            <a:off x="0" y="0"/>
            <a:ext cx="91440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5845051"/>
            <a:ext cx="2063498" cy="502376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627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lumMod val="10000"/>
                <a:lumOff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t="10169" r="4492" b="-99"/>
          <a:stretch/>
        </p:blipFill>
        <p:spPr>
          <a:xfrm>
            <a:off x="0" y="-1"/>
            <a:ext cx="9144000" cy="4495801"/>
          </a:xfrm>
          <a:prstGeom prst="rect">
            <a:avLst/>
          </a:prstGeom>
        </p:spPr>
      </p:pic>
      <p:sp>
        <p:nvSpPr>
          <p:cNvPr id="6" name="Freeform 5"/>
          <p:cNvSpPr/>
          <p:nvPr userDrawn="1"/>
        </p:nvSpPr>
        <p:spPr>
          <a:xfrm>
            <a:off x="2403475" y="2506663"/>
            <a:ext cx="6816725" cy="4351337"/>
          </a:xfrm>
          <a:custGeom>
            <a:avLst/>
            <a:gdLst>
              <a:gd name="connsiteX0" fmla="*/ 6725265 w 6740013"/>
              <a:gd name="connsiteY0" fmla="*/ 0 h 4350774"/>
              <a:gd name="connsiteX1" fmla="*/ 442452 w 6740013"/>
              <a:gd name="connsiteY1" fmla="*/ 1961535 h 4350774"/>
              <a:gd name="connsiteX2" fmla="*/ 0 w 6740013"/>
              <a:gd name="connsiteY2" fmla="*/ 4350774 h 4350774"/>
              <a:gd name="connsiteX3" fmla="*/ 6740013 w 6740013"/>
              <a:gd name="connsiteY3" fmla="*/ 4350774 h 4350774"/>
              <a:gd name="connsiteX4" fmla="*/ 6725265 w 6740013"/>
              <a:gd name="connsiteY4" fmla="*/ 0 h 435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0013" h="4350774">
                <a:moveTo>
                  <a:pt x="6725265" y="0"/>
                </a:moveTo>
                <a:lnTo>
                  <a:pt x="442452" y="1961535"/>
                </a:lnTo>
                <a:lnTo>
                  <a:pt x="0" y="4350774"/>
                </a:lnTo>
                <a:lnTo>
                  <a:pt x="6740013" y="4350774"/>
                </a:lnTo>
                <a:lnTo>
                  <a:pt x="67252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913" y="6096000"/>
            <a:ext cx="1690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209800" y="2416175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i="1" dirty="0" smtClean="0">
                <a:solidFill>
                  <a:srgbClr val="201747"/>
                </a:solidFill>
                <a:latin typeface="Franklin Gothic Heavy" pitchFamily="34" charset="0"/>
                <a:cs typeface="Arial" charset="0"/>
              </a:rPr>
              <a:t> DigitalEdge</a:t>
            </a:r>
            <a:r>
              <a:rPr lang="en-US" altLang="en-US" sz="3600" i="1" dirty="0" smtClean="0">
                <a:solidFill>
                  <a:srgbClr val="201747"/>
                </a:solidFill>
                <a:latin typeface="Franklin Gothic Heavy" pitchFamily="34" charset="0"/>
                <a:cs typeface="Arial" charset="0"/>
              </a:rPr>
              <a:t>™</a:t>
            </a:r>
          </a:p>
        </p:txBody>
      </p:sp>
      <p:sp>
        <p:nvSpPr>
          <p:cNvPr id="10" name="Trapezoid 11"/>
          <p:cNvSpPr/>
          <p:nvPr userDrawn="1"/>
        </p:nvSpPr>
        <p:spPr>
          <a:xfrm rot="20824102">
            <a:off x="-766763" y="-131763"/>
            <a:ext cx="3344863" cy="7269163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13000">
                <a:srgbClr val="201747"/>
              </a:gs>
              <a:gs pos="100000">
                <a:schemeClr val="bg1">
                  <a:lumMod val="65000"/>
                </a:scheme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4674895"/>
            <a:ext cx="5810063" cy="512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 cap="none" baseline="0">
                <a:solidFill>
                  <a:srgbClr val="850F89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284495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="1" baseline="0">
                <a:solidFill>
                  <a:srgbClr val="201747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0" y="5812536"/>
            <a:ext cx="5809593" cy="283464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75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7300913" y="0"/>
            <a:ext cx="1851025" cy="703263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rgbClr val="201747"/>
              </a:gs>
              <a:gs pos="0">
                <a:schemeClr val="bg1">
                  <a:lumMod val="50000"/>
                </a:scheme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arallelogram 2"/>
          <p:cNvSpPr/>
          <p:nvPr userDrawn="1"/>
        </p:nvSpPr>
        <p:spPr>
          <a:xfrm>
            <a:off x="-19050" y="0"/>
            <a:ext cx="7434263" cy="727075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solidFill>
            <a:srgbClr val="850F89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010400" y="5943600"/>
            <a:ext cx="21336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338" y="6602819"/>
            <a:ext cx="839122" cy="25518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8B9348-B119-4109-9A6E-123002CA210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87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388"/>
            <a:ext cx="8250865" cy="81121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39297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Autofit/>
          </a:bodyPr>
          <a:lstStyle>
            <a:lvl1pPr marL="231775" indent="-231775">
              <a:buClr>
                <a:srgbClr val="850F89"/>
              </a:buClr>
              <a:buFont typeface="Wingdings" panose="05000000000000000000" pitchFamily="2" charset="2"/>
              <a:buChar char="§"/>
              <a:defRPr sz="1800" b="1">
                <a:latin typeface="Calibri" panose="020F0502020204030204" pitchFamily="34" charset="0"/>
              </a:defRPr>
            </a:lvl1pPr>
            <a:lvl2pPr>
              <a:buClr>
                <a:srgbClr val="201747"/>
              </a:buClr>
              <a:defRPr sz="1600">
                <a:latin typeface="Calibri" panose="020F0502020204030204" pitchFamily="34" charset="0"/>
              </a:defRPr>
            </a:lvl2pPr>
            <a:lvl3pPr>
              <a:buClr>
                <a:schemeClr val="bg1">
                  <a:lumMod val="50000"/>
                </a:schemeClr>
              </a:buClr>
              <a:defRPr sz="1400">
                <a:latin typeface="Calibri" panose="020F0502020204030204" pitchFamily="34" charset="0"/>
              </a:defRPr>
            </a:lvl3pPr>
            <a:lvl4pPr marL="1200150" indent="-17145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200">
                <a:latin typeface="Calibri" panose="020F050202020403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338" y="6602819"/>
            <a:ext cx="839122" cy="25518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8B9348-B119-4109-9A6E-123002CA210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5496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4086225" y="6423025"/>
            <a:ext cx="361950" cy="1587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tx2"/>
                </a:solidFill>
                <a:latin typeface="Franklin Gothic Medium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0754"/>
            <a:ext cx="8070112" cy="810846"/>
          </a:xfrm>
        </p:spPr>
        <p:txBody>
          <a:bodyPr/>
          <a:lstStyle>
            <a:lvl1pPr>
              <a:defRPr>
                <a:solidFill>
                  <a:srgbClr val="39297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338" y="6602819"/>
            <a:ext cx="839122" cy="25518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8B9348-B119-4109-9A6E-123002CA210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962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Ca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4086225" y="6423025"/>
            <a:ext cx="361950" cy="1587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tx2"/>
                </a:solidFill>
                <a:latin typeface="Franklin Gothic Medium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200" y="1884363"/>
            <a:ext cx="8229600" cy="4364037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560754"/>
            <a:ext cx="8176437" cy="810846"/>
          </a:xfrm>
        </p:spPr>
        <p:txBody>
          <a:bodyPr/>
          <a:lstStyle>
            <a:lvl1pPr>
              <a:defRPr>
                <a:solidFill>
                  <a:srgbClr val="39297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4267200" cy="3698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338" y="6602819"/>
            <a:ext cx="839122" cy="25518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8B9348-B119-4109-9A6E-123002CA210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4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9"/>
          <p:cNvSpPr txBox="1">
            <a:spLocks noChangeArrowheads="1"/>
          </p:cNvSpPr>
          <p:nvPr userDrawn="1"/>
        </p:nvSpPr>
        <p:spPr bwMode="auto">
          <a:xfrm>
            <a:off x="76200" y="192088"/>
            <a:ext cx="617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rPr>
              <a:t>Intelligence Surveillance and Reconnaissance (ISR) Group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rPr>
              <a:t>Intelligence Systems Business Unit (ISBU)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rPr>
              <a:t>Processing, Exploitation and Dissemination (PED) Operation</a:t>
            </a:r>
          </a:p>
        </p:txBody>
      </p:sp>
      <p:sp>
        <p:nvSpPr>
          <p:cNvPr id="4" name="Trapezoid 11"/>
          <p:cNvSpPr/>
          <p:nvPr userDrawn="1"/>
        </p:nvSpPr>
        <p:spPr>
          <a:xfrm rot="15411850">
            <a:off x="4577199" y="2754825"/>
            <a:ext cx="2551956" cy="7180754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2471250"/>
              <a:gd name="connsiteY0" fmla="*/ 6632446 h 7170449"/>
              <a:gd name="connsiteX1" fmla="*/ 1525621 w 2471250"/>
              <a:gd name="connsiteY1" fmla="*/ 0 h 7170449"/>
              <a:gd name="connsiteX2" fmla="*/ 2471250 w 2471250"/>
              <a:gd name="connsiteY2" fmla="*/ 207720 h 7170449"/>
              <a:gd name="connsiteX3" fmla="*/ 2347854 w 2471250"/>
              <a:gd name="connsiteY3" fmla="*/ 7170449 h 7170449"/>
              <a:gd name="connsiteX4" fmla="*/ 0 w 2471250"/>
              <a:gd name="connsiteY4" fmla="*/ 6632446 h 7170449"/>
              <a:gd name="connsiteX0" fmla="*/ 0 w 3727574"/>
              <a:gd name="connsiteY0" fmla="*/ 6632446 h 7170449"/>
              <a:gd name="connsiteX1" fmla="*/ 1525621 w 3727574"/>
              <a:gd name="connsiteY1" fmla="*/ 0 h 7170449"/>
              <a:gd name="connsiteX2" fmla="*/ 3727574 w 3727574"/>
              <a:gd name="connsiteY2" fmla="*/ 1074719 h 7170449"/>
              <a:gd name="connsiteX3" fmla="*/ 2347854 w 3727574"/>
              <a:gd name="connsiteY3" fmla="*/ 7170449 h 7170449"/>
              <a:gd name="connsiteX4" fmla="*/ 0 w 3727574"/>
              <a:gd name="connsiteY4" fmla="*/ 6632446 h 7170449"/>
              <a:gd name="connsiteX0" fmla="*/ 0 w 3727574"/>
              <a:gd name="connsiteY0" fmla="*/ 6628818 h 7166821"/>
              <a:gd name="connsiteX1" fmla="*/ 1541165 w 3727574"/>
              <a:gd name="connsiteY1" fmla="*/ 0 h 7166821"/>
              <a:gd name="connsiteX2" fmla="*/ 3727574 w 3727574"/>
              <a:gd name="connsiteY2" fmla="*/ 1071091 h 7166821"/>
              <a:gd name="connsiteX3" fmla="*/ 2347854 w 3727574"/>
              <a:gd name="connsiteY3" fmla="*/ 7166821 h 7166821"/>
              <a:gd name="connsiteX4" fmla="*/ 0 w 3727574"/>
              <a:gd name="connsiteY4" fmla="*/ 6628818 h 7166821"/>
              <a:gd name="connsiteX0" fmla="*/ 0 w 3747523"/>
              <a:gd name="connsiteY0" fmla="*/ 6628818 h 7166821"/>
              <a:gd name="connsiteX1" fmla="*/ 1541165 w 3747523"/>
              <a:gd name="connsiteY1" fmla="*/ 0 h 7166821"/>
              <a:gd name="connsiteX2" fmla="*/ 3747523 w 3747523"/>
              <a:gd name="connsiteY2" fmla="*/ 985588 h 7166821"/>
              <a:gd name="connsiteX3" fmla="*/ 2347854 w 3747523"/>
              <a:gd name="connsiteY3" fmla="*/ 7166821 h 7166821"/>
              <a:gd name="connsiteX4" fmla="*/ 0 w 3747523"/>
              <a:gd name="connsiteY4" fmla="*/ 6628818 h 7166821"/>
              <a:gd name="connsiteX0" fmla="*/ 0 w 3747523"/>
              <a:gd name="connsiteY0" fmla="*/ 6628818 h 7199727"/>
              <a:gd name="connsiteX1" fmla="*/ 1541165 w 3747523"/>
              <a:gd name="connsiteY1" fmla="*/ 0 h 7199727"/>
              <a:gd name="connsiteX2" fmla="*/ 3747523 w 3747523"/>
              <a:gd name="connsiteY2" fmla="*/ 985588 h 7199727"/>
              <a:gd name="connsiteX3" fmla="*/ 2348371 w 3747523"/>
              <a:gd name="connsiteY3" fmla="*/ 7199727 h 7199727"/>
              <a:gd name="connsiteX4" fmla="*/ 0 w 3747523"/>
              <a:gd name="connsiteY4" fmla="*/ 6628818 h 7199727"/>
              <a:gd name="connsiteX0" fmla="*/ 0 w 3793813"/>
              <a:gd name="connsiteY0" fmla="*/ 6628818 h 7537125"/>
              <a:gd name="connsiteX1" fmla="*/ 1541165 w 3793813"/>
              <a:gd name="connsiteY1" fmla="*/ 0 h 7537125"/>
              <a:gd name="connsiteX2" fmla="*/ 3747523 w 3793813"/>
              <a:gd name="connsiteY2" fmla="*/ 985588 h 7537125"/>
              <a:gd name="connsiteX3" fmla="*/ 3793813 w 3793813"/>
              <a:gd name="connsiteY3" fmla="*/ 7537125 h 7537125"/>
              <a:gd name="connsiteX4" fmla="*/ 0 w 3793813"/>
              <a:gd name="connsiteY4" fmla="*/ 6628818 h 7537125"/>
              <a:gd name="connsiteX0" fmla="*/ 0 w 4104662"/>
              <a:gd name="connsiteY0" fmla="*/ 6628818 h 7609683"/>
              <a:gd name="connsiteX1" fmla="*/ 1541165 w 4104662"/>
              <a:gd name="connsiteY1" fmla="*/ 0 h 7609683"/>
              <a:gd name="connsiteX2" fmla="*/ 3747523 w 4104662"/>
              <a:gd name="connsiteY2" fmla="*/ 985588 h 7609683"/>
              <a:gd name="connsiteX3" fmla="*/ 4104662 w 4104662"/>
              <a:gd name="connsiteY3" fmla="*/ 7609683 h 7609683"/>
              <a:gd name="connsiteX4" fmla="*/ 0 w 4104662"/>
              <a:gd name="connsiteY4" fmla="*/ 6628818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62548 w 4119687"/>
              <a:gd name="connsiteY2" fmla="*/ 985588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18636 w 4119687"/>
              <a:gd name="connsiteY2" fmla="*/ 1091112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512976 h 7464563"/>
              <a:gd name="connsiteX1" fmla="*/ 1522333 w 4119687"/>
              <a:gd name="connsiteY1" fmla="*/ 0 h 7464563"/>
              <a:gd name="connsiteX2" fmla="*/ 3718636 w 4119687"/>
              <a:gd name="connsiteY2" fmla="*/ 945992 h 7464563"/>
              <a:gd name="connsiteX3" fmla="*/ 4119687 w 4119687"/>
              <a:gd name="connsiteY3" fmla="*/ 7464563 h 7464563"/>
              <a:gd name="connsiteX4" fmla="*/ 0 w 4119687"/>
              <a:gd name="connsiteY4" fmla="*/ 6512976 h 7464563"/>
              <a:gd name="connsiteX0" fmla="*/ 0 w 4119687"/>
              <a:gd name="connsiteY0" fmla="*/ 6512976 h 7464563"/>
              <a:gd name="connsiteX1" fmla="*/ 1522333 w 4119687"/>
              <a:gd name="connsiteY1" fmla="*/ 0 h 7464563"/>
              <a:gd name="connsiteX2" fmla="*/ 2956270 w 4119687"/>
              <a:gd name="connsiteY2" fmla="*/ 231195 h 7464563"/>
              <a:gd name="connsiteX3" fmla="*/ 4119687 w 4119687"/>
              <a:gd name="connsiteY3" fmla="*/ 7464563 h 7464563"/>
              <a:gd name="connsiteX4" fmla="*/ 0 w 4119687"/>
              <a:gd name="connsiteY4" fmla="*/ 6512976 h 7464563"/>
              <a:gd name="connsiteX0" fmla="*/ 0 w 4119687"/>
              <a:gd name="connsiteY0" fmla="*/ 6606396 h 7557983"/>
              <a:gd name="connsiteX1" fmla="*/ 1565603 w 4119687"/>
              <a:gd name="connsiteY1" fmla="*/ 0 h 7557983"/>
              <a:gd name="connsiteX2" fmla="*/ 2956270 w 4119687"/>
              <a:gd name="connsiteY2" fmla="*/ 324615 h 7557983"/>
              <a:gd name="connsiteX3" fmla="*/ 4119687 w 4119687"/>
              <a:gd name="connsiteY3" fmla="*/ 7557983 h 7557983"/>
              <a:gd name="connsiteX4" fmla="*/ 0 w 4119687"/>
              <a:gd name="connsiteY4" fmla="*/ 6606396 h 7557983"/>
              <a:gd name="connsiteX0" fmla="*/ 0 w 2956270"/>
              <a:gd name="connsiteY0" fmla="*/ 6606396 h 7255308"/>
              <a:gd name="connsiteX1" fmla="*/ 1565603 w 2956270"/>
              <a:gd name="connsiteY1" fmla="*/ 0 h 7255308"/>
              <a:gd name="connsiteX2" fmla="*/ 2956270 w 2956270"/>
              <a:gd name="connsiteY2" fmla="*/ 324615 h 7255308"/>
              <a:gd name="connsiteX3" fmla="*/ 2882858 w 2956270"/>
              <a:gd name="connsiteY3" fmla="*/ 7255308 h 7255308"/>
              <a:gd name="connsiteX4" fmla="*/ 0 w 2956270"/>
              <a:gd name="connsiteY4" fmla="*/ 6606396 h 7255308"/>
              <a:gd name="connsiteX0" fmla="*/ 0 w 2956270"/>
              <a:gd name="connsiteY0" fmla="*/ 6606396 h 7084458"/>
              <a:gd name="connsiteX1" fmla="*/ 1565603 w 2956270"/>
              <a:gd name="connsiteY1" fmla="*/ 0 h 7084458"/>
              <a:gd name="connsiteX2" fmla="*/ 2956270 w 2956270"/>
              <a:gd name="connsiteY2" fmla="*/ 324615 h 7084458"/>
              <a:gd name="connsiteX3" fmla="*/ 2150928 w 2956270"/>
              <a:gd name="connsiteY3" fmla="*/ 7084458 h 7084458"/>
              <a:gd name="connsiteX4" fmla="*/ 0 w 2956270"/>
              <a:gd name="connsiteY4" fmla="*/ 6606396 h 7084458"/>
              <a:gd name="connsiteX0" fmla="*/ 0 w 2517113"/>
              <a:gd name="connsiteY0" fmla="*/ 6606396 h 7084458"/>
              <a:gd name="connsiteX1" fmla="*/ 1565603 w 2517113"/>
              <a:gd name="connsiteY1" fmla="*/ 0 h 7084458"/>
              <a:gd name="connsiteX2" fmla="*/ 2517113 w 2517113"/>
              <a:gd name="connsiteY2" fmla="*/ 222105 h 7084458"/>
              <a:gd name="connsiteX3" fmla="*/ 2150928 w 2517113"/>
              <a:gd name="connsiteY3" fmla="*/ 7084458 h 7084458"/>
              <a:gd name="connsiteX4" fmla="*/ 0 w 2517113"/>
              <a:gd name="connsiteY4" fmla="*/ 6606396 h 708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113" h="7084458">
                <a:moveTo>
                  <a:pt x="0" y="6606396"/>
                </a:moveTo>
                <a:lnTo>
                  <a:pt x="1565603" y="0"/>
                </a:lnTo>
                <a:lnTo>
                  <a:pt x="2517113" y="222105"/>
                </a:lnTo>
                <a:lnTo>
                  <a:pt x="2150928" y="7084458"/>
                </a:lnTo>
                <a:lnTo>
                  <a:pt x="0" y="6606396"/>
                </a:lnTo>
                <a:close/>
              </a:path>
            </a:pathLst>
          </a:custGeom>
          <a:solidFill>
            <a:srgbClr val="850F89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rapezoid 11"/>
          <p:cNvSpPr/>
          <p:nvPr userDrawn="1"/>
        </p:nvSpPr>
        <p:spPr>
          <a:xfrm rot="20824102">
            <a:off x="-732630" y="-33664"/>
            <a:ext cx="2475213" cy="7206839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164756 w 3297856"/>
              <a:gd name="connsiteY2" fmla="*/ 158557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2508729"/>
              <a:gd name="connsiteY0" fmla="*/ 6632446 h 7170449"/>
              <a:gd name="connsiteX1" fmla="*/ 1525621 w 2508729"/>
              <a:gd name="connsiteY1" fmla="*/ 0 h 7170449"/>
              <a:gd name="connsiteX2" fmla="*/ 2164756 w 2508729"/>
              <a:gd name="connsiteY2" fmla="*/ 158557 h 7170449"/>
              <a:gd name="connsiteX3" fmla="*/ 2508729 w 2508729"/>
              <a:gd name="connsiteY3" fmla="*/ 5713180 h 7170449"/>
              <a:gd name="connsiteX4" fmla="*/ 2347854 w 2508729"/>
              <a:gd name="connsiteY4" fmla="*/ 7170449 h 7170449"/>
              <a:gd name="connsiteX5" fmla="*/ 0 w 2508729"/>
              <a:gd name="connsiteY5" fmla="*/ 6632446 h 7170449"/>
              <a:gd name="connsiteX0" fmla="*/ 0 w 2508729"/>
              <a:gd name="connsiteY0" fmla="*/ 6632446 h 7105098"/>
              <a:gd name="connsiteX1" fmla="*/ 1525621 w 2508729"/>
              <a:gd name="connsiteY1" fmla="*/ 0 h 7105098"/>
              <a:gd name="connsiteX2" fmla="*/ 2164756 w 2508729"/>
              <a:gd name="connsiteY2" fmla="*/ 158557 h 7105098"/>
              <a:gd name="connsiteX3" fmla="*/ 2508729 w 2508729"/>
              <a:gd name="connsiteY3" fmla="*/ 5713180 h 7105098"/>
              <a:gd name="connsiteX4" fmla="*/ 2189281 w 2508729"/>
              <a:gd name="connsiteY4" fmla="*/ 7105098 h 7105098"/>
              <a:gd name="connsiteX5" fmla="*/ 0 w 2508729"/>
              <a:gd name="connsiteY5" fmla="*/ 6632446 h 7105098"/>
              <a:gd name="connsiteX0" fmla="*/ 0 w 2440428"/>
              <a:gd name="connsiteY0" fmla="*/ 6632446 h 7105098"/>
              <a:gd name="connsiteX1" fmla="*/ 1525621 w 2440428"/>
              <a:gd name="connsiteY1" fmla="*/ 0 h 7105098"/>
              <a:gd name="connsiteX2" fmla="*/ 2164756 w 2440428"/>
              <a:gd name="connsiteY2" fmla="*/ 158557 h 7105098"/>
              <a:gd name="connsiteX3" fmla="*/ 2440428 w 2440428"/>
              <a:gd name="connsiteY3" fmla="*/ 6160216 h 7105098"/>
              <a:gd name="connsiteX4" fmla="*/ 2189281 w 2440428"/>
              <a:gd name="connsiteY4" fmla="*/ 7105098 h 7105098"/>
              <a:gd name="connsiteX5" fmla="*/ 0 w 2440428"/>
              <a:gd name="connsiteY5" fmla="*/ 6632446 h 7105098"/>
              <a:gd name="connsiteX0" fmla="*/ 0 w 2440428"/>
              <a:gd name="connsiteY0" fmla="*/ 6632446 h 7095761"/>
              <a:gd name="connsiteX1" fmla="*/ 1525621 w 2440428"/>
              <a:gd name="connsiteY1" fmla="*/ 0 h 7095761"/>
              <a:gd name="connsiteX2" fmla="*/ 2164756 w 2440428"/>
              <a:gd name="connsiteY2" fmla="*/ 158557 h 7095761"/>
              <a:gd name="connsiteX3" fmla="*/ 2440428 w 2440428"/>
              <a:gd name="connsiteY3" fmla="*/ 6160216 h 7095761"/>
              <a:gd name="connsiteX4" fmla="*/ 2148636 w 2440428"/>
              <a:gd name="connsiteY4" fmla="*/ 7095761 h 7095761"/>
              <a:gd name="connsiteX5" fmla="*/ 0 w 2440428"/>
              <a:gd name="connsiteY5" fmla="*/ 6632446 h 7095761"/>
              <a:gd name="connsiteX0" fmla="*/ 0 w 2440428"/>
              <a:gd name="connsiteY0" fmla="*/ 6632446 h 7108972"/>
              <a:gd name="connsiteX1" fmla="*/ 1525621 w 2440428"/>
              <a:gd name="connsiteY1" fmla="*/ 0 h 7108972"/>
              <a:gd name="connsiteX2" fmla="*/ 2164756 w 2440428"/>
              <a:gd name="connsiteY2" fmla="*/ 158557 h 7108972"/>
              <a:gd name="connsiteX3" fmla="*/ 2440428 w 2440428"/>
              <a:gd name="connsiteY3" fmla="*/ 6160216 h 7108972"/>
              <a:gd name="connsiteX4" fmla="*/ 2206144 w 2440428"/>
              <a:gd name="connsiteY4" fmla="*/ 7108972 h 7108972"/>
              <a:gd name="connsiteX5" fmla="*/ 0 w 2440428"/>
              <a:gd name="connsiteY5" fmla="*/ 6632446 h 710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428" h="7108972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164756" y="158557"/>
                </a:lnTo>
                <a:lnTo>
                  <a:pt x="2440428" y="6160216"/>
                </a:lnTo>
                <a:lnTo>
                  <a:pt x="2206144" y="7108972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13000">
                <a:srgbClr val="201747"/>
              </a:gs>
              <a:gs pos="100000">
                <a:schemeClr val="bg1">
                  <a:lumMod val="65000"/>
                </a:scheme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2819400"/>
            <a:ext cx="5791200" cy="381000"/>
          </a:xfrm>
        </p:spPr>
        <p:txBody>
          <a:bodyPr anchor="b">
            <a:noAutofit/>
          </a:bodyPr>
          <a:lstStyle>
            <a:lvl1pPr>
              <a:defRPr sz="3600">
                <a:solidFill>
                  <a:srgbClr val="850F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324600" y="6410325"/>
            <a:ext cx="143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DigitalEdge@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486775" y="6419850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.com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1" y="6448841"/>
            <a:ext cx="895349" cy="25101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338" y="6602819"/>
            <a:ext cx="839122" cy="25518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8B9348-B119-4109-9A6E-123002CA210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4846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0466"/>
            <a:ext cx="3802743" cy="4233134"/>
          </a:xfrm>
        </p:spPr>
        <p:txBody>
          <a:bodyPr>
            <a:noAutofit/>
          </a:bodyPr>
          <a:lstStyle>
            <a:lvl1pPr marL="231775" indent="-231775">
              <a:defRPr sz="2000">
                <a:latin typeface="Franklin Gothic Medium" pitchFamily="34" charset="0"/>
              </a:defRPr>
            </a:lvl1pPr>
            <a:lvl2pPr>
              <a:defRPr sz="1800">
                <a:latin typeface="Franklin Gothic Medium" pitchFamily="34" charset="0"/>
              </a:defRPr>
            </a:lvl2pPr>
            <a:lvl3pPr>
              <a:defRPr sz="16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4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884057" y="1678193"/>
            <a:ext cx="3802743" cy="4265407"/>
          </a:xfrm>
        </p:spPr>
        <p:txBody>
          <a:bodyPr>
            <a:noAutofit/>
          </a:bodyPr>
          <a:lstStyle>
            <a:lvl1pPr marL="231775" indent="-231775">
              <a:defRPr sz="2000">
                <a:latin typeface="Franklin Gothic Medium" pitchFamily="34" charset="0"/>
              </a:defRPr>
            </a:lvl1pPr>
            <a:lvl2pPr>
              <a:defRPr sz="1800">
                <a:latin typeface="Franklin Gothic Medium" pitchFamily="34" charset="0"/>
              </a:defRPr>
            </a:lvl2pPr>
            <a:lvl3pPr>
              <a:defRPr sz="16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4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338" y="6602819"/>
            <a:ext cx="839122" cy="25518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8B9348-B119-4109-9A6E-123002CA210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26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F587-A7FF-4080-9D63-5548AEB2531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6456586"/>
            <a:ext cx="2133600" cy="365125"/>
          </a:xfrm>
        </p:spPr>
        <p:txBody>
          <a:bodyPr lIns="0" rIns="0"/>
          <a:lstStyle>
            <a:lvl1pPr algn="l">
              <a:defRPr sz="800">
                <a:latin typeface="Avenir LT 35 Light" pitchFamily="34" charset="0"/>
              </a:defRPr>
            </a:lvl1pPr>
          </a:lstStyle>
          <a:p>
            <a:fld id="{D0363597-27A7-49D0-B483-1EA2BA7E16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76400"/>
            <a:ext cx="822960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736829"/>
            <a:ext cx="8229600" cy="946828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reeform 1"/>
          <p:cNvSpPr/>
          <p:nvPr userDrawn="1"/>
        </p:nvSpPr>
        <p:spPr>
          <a:xfrm>
            <a:off x="7300686" y="0"/>
            <a:ext cx="1850571" cy="703943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-19250" y="1"/>
            <a:ext cx="7433773" cy="72736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6242940"/>
            <a:ext cx="1225656" cy="3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0" y="6632308"/>
            <a:ext cx="9144000" cy="188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©2015 LEIDOS. ALL RIGHTS RESERVED. </a:t>
            </a:r>
            <a:endParaRPr 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3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04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01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6456586"/>
            <a:ext cx="2133600" cy="365125"/>
          </a:xfrm>
        </p:spPr>
        <p:txBody>
          <a:bodyPr lIns="0" rIns="0"/>
          <a:lstStyle>
            <a:lvl1pPr algn="l">
              <a:defRPr sz="800"/>
            </a:lvl1pPr>
          </a:lstStyle>
          <a:p>
            <a:fld id="{D0363597-27A7-49D0-B483-1EA2BA7E16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76400"/>
            <a:ext cx="393192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4880" y="1676400"/>
            <a:ext cx="393192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6242940"/>
            <a:ext cx="1225656" cy="3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/>
          </p:nvPr>
        </p:nvSpPr>
        <p:spPr>
          <a:xfrm>
            <a:off x="457200" y="736829"/>
            <a:ext cx="8229600" cy="946828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Freeform 20"/>
          <p:cNvSpPr/>
          <p:nvPr userDrawn="1"/>
        </p:nvSpPr>
        <p:spPr>
          <a:xfrm>
            <a:off x="7300686" y="0"/>
            <a:ext cx="1850571" cy="703943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arallelogram 2"/>
          <p:cNvSpPr/>
          <p:nvPr userDrawn="1"/>
        </p:nvSpPr>
        <p:spPr>
          <a:xfrm>
            <a:off x="-19250" y="1"/>
            <a:ext cx="7433773" cy="72736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0" y="6632308"/>
            <a:ext cx="9144000" cy="188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©2015 LEIDOS. ALL RIGHTS RESERVED. </a:t>
            </a:r>
            <a:endParaRPr 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4038600" cy="381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 baseline="0">
                <a:solidFill>
                  <a:schemeClr val="bg1">
                    <a:lumMod val="75000"/>
                  </a:schemeClr>
                </a:solidFill>
                <a:latin typeface="Avenir LT 55 Roman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4038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Avenir LT 55 Roman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95800"/>
            <a:ext cx="2971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75000"/>
                  </a:schemeClr>
                </a:solidFill>
                <a:latin typeface="Avenir LT 55 Roman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5105400"/>
            <a:ext cx="2971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1"/>
                </a:solidFill>
                <a:latin typeface="Avenir LT Std 55 Roman" pitchFamily="34" charset="0"/>
              </a:defRPr>
            </a:lvl1pPr>
          </a:lstStyle>
          <a:p>
            <a:pPr lvl="0"/>
            <a:r>
              <a:rPr lang="en-US" dirty="0" smtClean="0"/>
              <a:t>Other Info, if Needed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55" y="6357497"/>
            <a:ext cx="1199145" cy="2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7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4" y="1676400"/>
            <a:ext cx="7939825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4" y="591685"/>
            <a:ext cx="7939825" cy="932315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7341173" y="0"/>
            <a:ext cx="1810089" cy="703944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  <a:gd name="connsiteX0" fmla="*/ 12927 w 1798184"/>
              <a:gd name="connsiteY0" fmla="*/ 0 h 703943"/>
              <a:gd name="connsiteX1" fmla="*/ 1798184 w 1798184"/>
              <a:gd name="connsiteY1" fmla="*/ 0 h 703943"/>
              <a:gd name="connsiteX2" fmla="*/ 1798184 w 1798184"/>
              <a:gd name="connsiteY2" fmla="*/ 703943 h 703943"/>
              <a:gd name="connsiteX3" fmla="*/ 0 w 1798184"/>
              <a:gd name="connsiteY3" fmla="*/ 227239 h 703943"/>
              <a:gd name="connsiteX4" fmla="*/ 12927 w 1798184"/>
              <a:gd name="connsiteY4" fmla="*/ 0 h 703943"/>
              <a:gd name="connsiteX0" fmla="*/ 62933 w 1798184"/>
              <a:gd name="connsiteY0" fmla="*/ 0 h 703943"/>
              <a:gd name="connsiteX1" fmla="*/ 1798184 w 1798184"/>
              <a:gd name="connsiteY1" fmla="*/ 0 h 703943"/>
              <a:gd name="connsiteX2" fmla="*/ 1798184 w 1798184"/>
              <a:gd name="connsiteY2" fmla="*/ 703943 h 703943"/>
              <a:gd name="connsiteX3" fmla="*/ 0 w 1798184"/>
              <a:gd name="connsiteY3" fmla="*/ 227239 h 703943"/>
              <a:gd name="connsiteX4" fmla="*/ 62933 w 1798184"/>
              <a:gd name="connsiteY4" fmla="*/ 0 h 703943"/>
              <a:gd name="connsiteX0" fmla="*/ 67695 w 1802946"/>
              <a:gd name="connsiteY0" fmla="*/ 0 h 703943"/>
              <a:gd name="connsiteX1" fmla="*/ 1802946 w 1802946"/>
              <a:gd name="connsiteY1" fmla="*/ 0 h 703943"/>
              <a:gd name="connsiteX2" fmla="*/ 1802946 w 1802946"/>
              <a:gd name="connsiteY2" fmla="*/ 703943 h 703943"/>
              <a:gd name="connsiteX3" fmla="*/ 0 w 1802946"/>
              <a:gd name="connsiteY3" fmla="*/ 227239 h 703943"/>
              <a:gd name="connsiteX4" fmla="*/ 67695 w 1802946"/>
              <a:gd name="connsiteY4" fmla="*/ 0 h 703943"/>
              <a:gd name="connsiteX0" fmla="*/ 70076 w 1805327"/>
              <a:gd name="connsiteY0" fmla="*/ 0 h 703943"/>
              <a:gd name="connsiteX1" fmla="*/ 1805327 w 1805327"/>
              <a:gd name="connsiteY1" fmla="*/ 0 h 703943"/>
              <a:gd name="connsiteX2" fmla="*/ 1805327 w 1805327"/>
              <a:gd name="connsiteY2" fmla="*/ 703943 h 703943"/>
              <a:gd name="connsiteX3" fmla="*/ 0 w 1805327"/>
              <a:gd name="connsiteY3" fmla="*/ 220889 h 703943"/>
              <a:gd name="connsiteX4" fmla="*/ 70076 w 1805327"/>
              <a:gd name="connsiteY4" fmla="*/ 0 h 703943"/>
              <a:gd name="connsiteX0" fmla="*/ 74838 w 1810089"/>
              <a:gd name="connsiteY0" fmla="*/ 0 h 703943"/>
              <a:gd name="connsiteX1" fmla="*/ 1810089 w 1810089"/>
              <a:gd name="connsiteY1" fmla="*/ 0 h 703943"/>
              <a:gd name="connsiteX2" fmla="*/ 1810089 w 1810089"/>
              <a:gd name="connsiteY2" fmla="*/ 703943 h 703943"/>
              <a:gd name="connsiteX3" fmla="*/ 0 w 1810089"/>
              <a:gd name="connsiteY3" fmla="*/ 220889 h 703943"/>
              <a:gd name="connsiteX4" fmla="*/ 74838 w 1810089"/>
              <a:gd name="connsiteY4" fmla="*/ 0 h 703943"/>
              <a:gd name="connsiteX0" fmla="*/ 70076 w 1810089"/>
              <a:gd name="connsiteY0" fmla="*/ 3175 h 703943"/>
              <a:gd name="connsiteX1" fmla="*/ 1810089 w 1810089"/>
              <a:gd name="connsiteY1" fmla="*/ 0 h 703943"/>
              <a:gd name="connsiteX2" fmla="*/ 1810089 w 1810089"/>
              <a:gd name="connsiteY2" fmla="*/ 703943 h 703943"/>
              <a:gd name="connsiteX3" fmla="*/ 0 w 1810089"/>
              <a:gd name="connsiteY3" fmla="*/ 220889 h 703943"/>
              <a:gd name="connsiteX4" fmla="*/ 70076 w 1810089"/>
              <a:gd name="connsiteY4" fmla="*/ 3175 h 703943"/>
              <a:gd name="connsiteX0" fmla="*/ 65314 w 1810089"/>
              <a:gd name="connsiteY0" fmla="*/ 0 h 703943"/>
              <a:gd name="connsiteX1" fmla="*/ 1810089 w 1810089"/>
              <a:gd name="connsiteY1" fmla="*/ 0 h 703943"/>
              <a:gd name="connsiteX2" fmla="*/ 1810089 w 1810089"/>
              <a:gd name="connsiteY2" fmla="*/ 703943 h 703943"/>
              <a:gd name="connsiteX3" fmla="*/ 0 w 1810089"/>
              <a:gd name="connsiteY3" fmla="*/ 220889 h 703943"/>
              <a:gd name="connsiteX4" fmla="*/ 65314 w 1810089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089" h="703943">
                <a:moveTo>
                  <a:pt x="65314" y="0"/>
                </a:moveTo>
                <a:lnTo>
                  <a:pt x="1810089" y="0"/>
                </a:lnTo>
                <a:lnTo>
                  <a:pt x="1810089" y="703943"/>
                </a:lnTo>
                <a:lnTo>
                  <a:pt x="0" y="220889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2"/>
          <p:cNvSpPr/>
          <p:nvPr userDrawn="1"/>
        </p:nvSpPr>
        <p:spPr>
          <a:xfrm>
            <a:off x="-19248" y="1"/>
            <a:ext cx="7433773" cy="72736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56461 w 7433374"/>
              <a:gd name="connsiteY3" fmla="*/ 331310 h 1044176"/>
              <a:gd name="connsiteX4" fmla="*/ 16883 w 7433374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5985 w 7433374"/>
              <a:gd name="connsiteY3" fmla="*/ 322194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5985" y="322194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893102"/>
            <a:ext cx="2141220" cy="9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7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6456587"/>
            <a:ext cx="2133600" cy="365125"/>
          </a:xfrm>
        </p:spPr>
        <p:txBody>
          <a:bodyPr lIns="0" rIns="0"/>
          <a:lstStyle>
            <a:lvl1pPr algn="l">
              <a:defRPr sz="800">
                <a:latin typeface="Avenir LT 35 Light" pitchFamily="34" charset="0"/>
              </a:defRPr>
            </a:lvl1pPr>
          </a:lstStyle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76401"/>
            <a:ext cx="822960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55 Roman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55 Roman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55 Roman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55 Roman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55 Roman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56587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650" b="1" smtClean="0">
                <a:solidFill>
                  <a:schemeClr val="bg1">
                    <a:lumMod val="50000"/>
                  </a:schemeClr>
                </a:solidFill>
                <a:effectLst/>
                <a:latin typeface="Avenir LT 65 Medium" pitchFamily="34" charset="0"/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©2013 LEIDOS. ALL RIGHTS RESERVED.  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736830"/>
            <a:ext cx="8229600" cy="946828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65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reeform 1"/>
          <p:cNvSpPr/>
          <p:nvPr userDrawn="1"/>
        </p:nvSpPr>
        <p:spPr>
          <a:xfrm>
            <a:off x="7300688" y="2"/>
            <a:ext cx="1850571" cy="703943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arallelogram 2"/>
          <p:cNvSpPr/>
          <p:nvPr userDrawn="1"/>
        </p:nvSpPr>
        <p:spPr>
          <a:xfrm>
            <a:off x="-19250" y="1"/>
            <a:ext cx="7433773" cy="72736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6242940"/>
            <a:ext cx="1225656" cy="3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5833646"/>
            <a:ext cx="82296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tabLst>
                <a:tab pos="6684963" algn="l"/>
              </a:tabLst>
              <a:defRPr sz="1600">
                <a:solidFill>
                  <a:schemeClr val="bg2"/>
                </a:solidFill>
                <a:latin typeface="Avenir LT 35 Light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  <a:latin typeface="Avenir LT 35 Light" pitchFamily="34" charset="0"/>
              </a:defRPr>
            </a:lvl2pPr>
            <a:lvl3pPr marL="914400" indent="0">
              <a:buNone/>
              <a:defRPr>
                <a:solidFill>
                  <a:schemeClr val="bg2"/>
                </a:solidFill>
                <a:latin typeface="Avenir LT 35 Light" pitchFamily="34" charset="0"/>
              </a:defRPr>
            </a:lvl3pPr>
            <a:lvl4pPr marL="1371600" indent="0">
              <a:buNone/>
              <a:defRPr>
                <a:solidFill>
                  <a:schemeClr val="bg2"/>
                </a:solidFill>
                <a:latin typeface="Avenir LT 35 Light" pitchFamily="34" charset="0"/>
              </a:defRPr>
            </a:lvl4pPr>
            <a:lvl5pPr marL="1828800" indent="0">
              <a:buNone/>
              <a:defRPr>
                <a:solidFill>
                  <a:schemeClr val="bg2"/>
                </a:solidFill>
                <a:latin typeface="Avenir LT 35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67855" cy="6864260"/>
            <a:chOff x="0" y="0"/>
            <a:chExt cx="9167855" cy="6864260"/>
          </a:xfrm>
        </p:grpSpPr>
        <p:pic>
          <p:nvPicPr>
            <p:cNvPr id="5123" name="Picture 3" descr="C:\Users\rudawskym\Desktop\101206-F-2039L-502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45" b="11145"/>
            <a:stretch/>
          </p:blipFill>
          <p:spPr bwMode="auto">
            <a:xfrm flipH="1">
              <a:off x="0" y="0"/>
              <a:ext cx="9144000" cy="3457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>
              <a:off x="2615979" y="2565281"/>
              <a:ext cx="6551876" cy="4298979"/>
            </a:xfrm>
            <a:custGeom>
              <a:avLst/>
              <a:gdLst>
                <a:gd name="connsiteX0" fmla="*/ 0 w 4198289"/>
                <a:gd name="connsiteY0" fmla="*/ 0 h 2406568"/>
                <a:gd name="connsiteX1" fmla="*/ 4198289 w 4198289"/>
                <a:gd name="connsiteY1" fmla="*/ 0 h 2406568"/>
                <a:gd name="connsiteX2" fmla="*/ 4198289 w 4198289"/>
                <a:gd name="connsiteY2" fmla="*/ 2406568 h 2406568"/>
                <a:gd name="connsiteX3" fmla="*/ 0 w 4198289"/>
                <a:gd name="connsiteY3" fmla="*/ 2406568 h 2406568"/>
                <a:gd name="connsiteX4" fmla="*/ 0 w 4198289"/>
                <a:gd name="connsiteY4" fmla="*/ 0 h 2406568"/>
                <a:gd name="connsiteX0" fmla="*/ 0 w 5844209"/>
                <a:gd name="connsiteY0" fmla="*/ 890546 h 3297114"/>
                <a:gd name="connsiteX1" fmla="*/ 5844209 w 5844209"/>
                <a:gd name="connsiteY1" fmla="*/ 0 h 3297114"/>
                <a:gd name="connsiteX2" fmla="*/ 4198289 w 5844209"/>
                <a:gd name="connsiteY2" fmla="*/ 3297114 h 3297114"/>
                <a:gd name="connsiteX3" fmla="*/ 0 w 5844209"/>
                <a:gd name="connsiteY3" fmla="*/ 3297114 h 3297114"/>
                <a:gd name="connsiteX4" fmla="*/ 0 w 5844209"/>
                <a:gd name="connsiteY4" fmla="*/ 890546 h 3297114"/>
                <a:gd name="connsiteX0" fmla="*/ 0 w 5852161"/>
                <a:gd name="connsiteY0" fmla="*/ 890546 h 4298978"/>
                <a:gd name="connsiteX1" fmla="*/ 5844209 w 5852161"/>
                <a:gd name="connsiteY1" fmla="*/ 0 h 4298978"/>
                <a:gd name="connsiteX2" fmla="*/ 5852161 w 5852161"/>
                <a:gd name="connsiteY2" fmla="*/ 4298978 h 4298978"/>
                <a:gd name="connsiteX3" fmla="*/ 0 w 5852161"/>
                <a:gd name="connsiteY3" fmla="*/ 3297114 h 4298978"/>
                <a:gd name="connsiteX4" fmla="*/ 0 w 5852161"/>
                <a:gd name="connsiteY4" fmla="*/ 890546 h 4298978"/>
                <a:gd name="connsiteX0" fmla="*/ 834887 w 6687048"/>
                <a:gd name="connsiteY0" fmla="*/ 890546 h 4338735"/>
                <a:gd name="connsiteX1" fmla="*/ 6679096 w 6687048"/>
                <a:gd name="connsiteY1" fmla="*/ 0 h 4338735"/>
                <a:gd name="connsiteX2" fmla="*/ 6687048 w 6687048"/>
                <a:gd name="connsiteY2" fmla="*/ 4298978 h 4338735"/>
                <a:gd name="connsiteX3" fmla="*/ 0 w 6687048"/>
                <a:gd name="connsiteY3" fmla="*/ 4338735 h 4338735"/>
                <a:gd name="connsiteX4" fmla="*/ 834887 w 6687048"/>
                <a:gd name="connsiteY4" fmla="*/ 890546 h 4338735"/>
                <a:gd name="connsiteX0" fmla="*/ 874643 w 6726804"/>
                <a:gd name="connsiteY0" fmla="*/ 890546 h 4330784"/>
                <a:gd name="connsiteX1" fmla="*/ 6718852 w 6726804"/>
                <a:gd name="connsiteY1" fmla="*/ 0 h 4330784"/>
                <a:gd name="connsiteX2" fmla="*/ 6726804 w 6726804"/>
                <a:gd name="connsiteY2" fmla="*/ 4298978 h 4330784"/>
                <a:gd name="connsiteX3" fmla="*/ 0 w 6726804"/>
                <a:gd name="connsiteY3" fmla="*/ 4330784 h 4330784"/>
                <a:gd name="connsiteX4" fmla="*/ 874643 w 6726804"/>
                <a:gd name="connsiteY4" fmla="*/ 890546 h 4330784"/>
                <a:gd name="connsiteX0" fmla="*/ 0 w 5852161"/>
                <a:gd name="connsiteY0" fmla="*/ 890546 h 4298978"/>
                <a:gd name="connsiteX1" fmla="*/ 5844209 w 5852161"/>
                <a:gd name="connsiteY1" fmla="*/ 0 h 4298978"/>
                <a:gd name="connsiteX2" fmla="*/ 5852161 w 5852161"/>
                <a:gd name="connsiteY2" fmla="*/ 4298978 h 4298978"/>
                <a:gd name="connsiteX3" fmla="*/ 182880 w 5852161"/>
                <a:gd name="connsiteY3" fmla="*/ 3694679 h 4298978"/>
                <a:gd name="connsiteX4" fmla="*/ 0 w 5852161"/>
                <a:gd name="connsiteY4" fmla="*/ 890546 h 4298978"/>
                <a:gd name="connsiteX0" fmla="*/ 699715 w 6551876"/>
                <a:gd name="connsiteY0" fmla="*/ 890546 h 4298979"/>
                <a:gd name="connsiteX1" fmla="*/ 6543924 w 6551876"/>
                <a:gd name="connsiteY1" fmla="*/ 0 h 4298979"/>
                <a:gd name="connsiteX2" fmla="*/ 6551876 w 6551876"/>
                <a:gd name="connsiteY2" fmla="*/ 4298978 h 4298979"/>
                <a:gd name="connsiteX3" fmla="*/ 0 w 6551876"/>
                <a:gd name="connsiteY3" fmla="*/ 4298979 h 4298979"/>
                <a:gd name="connsiteX4" fmla="*/ 699715 w 6551876"/>
                <a:gd name="connsiteY4" fmla="*/ 890546 h 429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1876" h="4298979">
                  <a:moveTo>
                    <a:pt x="699715" y="890546"/>
                  </a:moveTo>
                  <a:lnTo>
                    <a:pt x="6543924" y="0"/>
                  </a:lnTo>
                  <a:cubicBezTo>
                    <a:pt x="6546575" y="1432993"/>
                    <a:pt x="6549225" y="2865985"/>
                    <a:pt x="6551876" y="4298978"/>
                  </a:cubicBezTo>
                  <a:lnTo>
                    <a:pt x="0" y="4298979"/>
                  </a:lnTo>
                  <a:lnTo>
                    <a:pt x="699715" y="8905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0" y="1995777"/>
              <a:ext cx="3315694" cy="4862223"/>
            </a:xfrm>
            <a:custGeom>
              <a:avLst/>
              <a:gdLst>
                <a:gd name="connsiteX0" fmla="*/ 0 w 2679590"/>
                <a:gd name="connsiteY0" fmla="*/ 0 h 4862223"/>
                <a:gd name="connsiteX1" fmla="*/ 2679590 w 2679590"/>
                <a:gd name="connsiteY1" fmla="*/ 0 h 4862223"/>
                <a:gd name="connsiteX2" fmla="*/ 2679590 w 2679590"/>
                <a:gd name="connsiteY2" fmla="*/ 4862223 h 4862223"/>
                <a:gd name="connsiteX3" fmla="*/ 0 w 2679590"/>
                <a:gd name="connsiteY3" fmla="*/ 4862223 h 4862223"/>
                <a:gd name="connsiteX4" fmla="*/ 0 w 2679590"/>
                <a:gd name="connsiteY4" fmla="*/ 0 h 4862223"/>
                <a:gd name="connsiteX0" fmla="*/ 0 w 3315694"/>
                <a:gd name="connsiteY0" fmla="*/ 0 h 4862223"/>
                <a:gd name="connsiteX1" fmla="*/ 3315694 w 3315694"/>
                <a:gd name="connsiteY1" fmla="*/ 1463040 h 4862223"/>
                <a:gd name="connsiteX2" fmla="*/ 2679590 w 3315694"/>
                <a:gd name="connsiteY2" fmla="*/ 4862223 h 4862223"/>
                <a:gd name="connsiteX3" fmla="*/ 0 w 3315694"/>
                <a:gd name="connsiteY3" fmla="*/ 4862223 h 4862223"/>
                <a:gd name="connsiteX4" fmla="*/ 0 w 3315694"/>
                <a:gd name="connsiteY4" fmla="*/ 0 h 486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5694" h="4862223">
                  <a:moveTo>
                    <a:pt x="0" y="0"/>
                  </a:moveTo>
                  <a:lnTo>
                    <a:pt x="3315694" y="1463040"/>
                  </a:lnTo>
                  <a:lnTo>
                    <a:pt x="2679590" y="4862223"/>
                  </a:lnTo>
                  <a:lnTo>
                    <a:pt x="0" y="486222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2" descr="C:\Users\townsendjay\Desktop\Leidos_logo_collection\Leidos_logo_rgb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879" y="6111876"/>
            <a:ext cx="1676400" cy="4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947101"/>
            <a:ext cx="5229249" cy="91439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400"/>
              </a:lnSpc>
              <a:buNone/>
              <a:defRPr sz="2800" b="0" baseline="0">
                <a:solidFill>
                  <a:schemeClr val="tx2"/>
                </a:solidFill>
                <a:latin typeface="Avenir LT 35 Light" pitchFamily="34" charset="0"/>
              </a:defRPr>
            </a:lvl1pPr>
          </a:lstStyle>
          <a:p>
            <a:pPr lvl="0"/>
            <a:r>
              <a:rPr lang="en-US" dirty="0" smtClean="0"/>
              <a:t>Headline here in sentence case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4880307"/>
            <a:ext cx="5229249" cy="478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SUB-HEADLINE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5398463"/>
            <a:ext cx="5229249" cy="4785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100" b="1" baseline="0">
                <a:solidFill>
                  <a:schemeClr val="tx2"/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Presenter Name Here</a:t>
            </a:r>
          </a:p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3" y="5881076"/>
            <a:ext cx="5229249" cy="1553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900" b="1" baseline="0">
                <a:solidFill>
                  <a:schemeClr val="bg1">
                    <a:lumMod val="65000"/>
                  </a:schemeClr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NATIONAL SECURITY</a:t>
            </a:r>
            <a:endParaRPr lang="en-US" dirty="0"/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0" y="6675438"/>
            <a:ext cx="9144000" cy="188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dirty="0" smtClean="0">
                <a:solidFill>
                  <a:prstClr val="white">
                    <a:lumMod val="50000"/>
                  </a:prstClr>
                </a:solidFill>
              </a:rPr>
              <a:t>©2015 LEIDOS. ALL RIGHTS RESERVED. </a:t>
            </a:r>
            <a:endParaRPr lang="en-US" sz="6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9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5"/>
          <a:stretch/>
        </p:blipFill>
        <p:spPr>
          <a:xfrm>
            <a:off x="849086" y="-1"/>
            <a:ext cx="8294914" cy="5060043"/>
          </a:xfrm>
          <a:prstGeom prst="rect">
            <a:avLst/>
          </a:prstGeom>
        </p:spPr>
      </p:pic>
      <p:sp>
        <p:nvSpPr>
          <p:cNvPr id="7" name="Trapezoid 11"/>
          <p:cNvSpPr/>
          <p:nvPr userDrawn="1"/>
        </p:nvSpPr>
        <p:spPr>
          <a:xfrm rot="15411850">
            <a:off x="3859576" y="1705210"/>
            <a:ext cx="4177527" cy="7567560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2471250"/>
              <a:gd name="connsiteY0" fmla="*/ 6632446 h 7170449"/>
              <a:gd name="connsiteX1" fmla="*/ 1525621 w 2471250"/>
              <a:gd name="connsiteY1" fmla="*/ 0 h 7170449"/>
              <a:gd name="connsiteX2" fmla="*/ 2471250 w 2471250"/>
              <a:gd name="connsiteY2" fmla="*/ 207720 h 7170449"/>
              <a:gd name="connsiteX3" fmla="*/ 2347854 w 2471250"/>
              <a:gd name="connsiteY3" fmla="*/ 7170449 h 7170449"/>
              <a:gd name="connsiteX4" fmla="*/ 0 w 2471250"/>
              <a:gd name="connsiteY4" fmla="*/ 6632446 h 7170449"/>
              <a:gd name="connsiteX0" fmla="*/ 0 w 3727574"/>
              <a:gd name="connsiteY0" fmla="*/ 6632446 h 7170449"/>
              <a:gd name="connsiteX1" fmla="*/ 1525621 w 3727574"/>
              <a:gd name="connsiteY1" fmla="*/ 0 h 7170449"/>
              <a:gd name="connsiteX2" fmla="*/ 3727574 w 3727574"/>
              <a:gd name="connsiteY2" fmla="*/ 1074719 h 7170449"/>
              <a:gd name="connsiteX3" fmla="*/ 2347854 w 3727574"/>
              <a:gd name="connsiteY3" fmla="*/ 7170449 h 7170449"/>
              <a:gd name="connsiteX4" fmla="*/ 0 w 3727574"/>
              <a:gd name="connsiteY4" fmla="*/ 6632446 h 7170449"/>
              <a:gd name="connsiteX0" fmla="*/ 0 w 3727574"/>
              <a:gd name="connsiteY0" fmla="*/ 6628818 h 7166821"/>
              <a:gd name="connsiteX1" fmla="*/ 1541165 w 3727574"/>
              <a:gd name="connsiteY1" fmla="*/ 0 h 7166821"/>
              <a:gd name="connsiteX2" fmla="*/ 3727574 w 3727574"/>
              <a:gd name="connsiteY2" fmla="*/ 1071091 h 7166821"/>
              <a:gd name="connsiteX3" fmla="*/ 2347854 w 3727574"/>
              <a:gd name="connsiteY3" fmla="*/ 7166821 h 7166821"/>
              <a:gd name="connsiteX4" fmla="*/ 0 w 3727574"/>
              <a:gd name="connsiteY4" fmla="*/ 6628818 h 7166821"/>
              <a:gd name="connsiteX0" fmla="*/ 0 w 3747523"/>
              <a:gd name="connsiteY0" fmla="*/ 6628818 h 7166821"/>
              <a:gd name="connsiteX1" fmla="*/ 1541165 w 3747523"/>
              <a:gd name="connsiteY1" fmla="*/ 0 h 7166821"/>
              <a:gd name="connsiteX2" fmla="*/ 3747523 w 3747523"/>
              <a:gd name="connsiteY2" fmla="*/ 985588 h 7166821"/>
              <a:gd name="connsiteX3" fmla="*/ 2347854 w 3747523"/>
              <a:gd name="connsiteY3" fmla="*/ 7166821 h 7166821"/>
              <a:gd name="connsiteX4" fmla="*/ 0 w 3747523"/>
              <a:gd name="connsiteY4" fmla="*/ 6628818 h 7166821"/>
              <a:gd name="connsiteX0" fmla="*/ 0 w 3747523"/>
              <a:gd name="connsiteY0" fmla="*/ 6628818 h 7199727"/>
              <a:gd name="connsiteX1" fmla="*/ 1541165 w 3747523"/>
              <a:gd name="connsiteY1" fmla="*/ 0 h 7199727"/>
              <a:gd name="connsiteX2" fmla="*/ 3747523 w 3747523"/>
              <a:gd name="connsiteY2" fmla="*/ 985588 h 7199727"/>
              <a:gd name="connsiteX3" fmla="*/ 2348371 w 3747523"/>
              <a:gd name="connsiteY3" fmla="*/ 7199727 h 7199727"/>
              <a:gd name="connsiteX4" fmla="*/ 0 w 3747523"/>
              <a:gd name="connsiteY4" fmla="*/ 6628818 h 7199727"/>
              <a:gd name="connsiteX0" fmla="*/ 0 w 3793813"/>
              <a:gd name="connsiteY0" fmla="*/ 6628818 h 7537125"/>
              <a:gd name="connsiteX1" fmla="*/ 1541165 w 3793813"/>
              <a:gd name="connsiteY1" fmla="*/ 0 h 7537125"/>
              <a:gd name="connsiteX2" fmla="*/ 3747523 w 3793813"/>
              <a:gd name="connsiteY2" fmla="*/ 985588 h 7537125"/>
              <a:gd name="connsiteX3" fmla="*/ 3793813 w 3793813"/>
              <a:gd name="connsiteY3" fmla="*/ 7537125 h 7537125"/>
              <a:gd name="connsiteX4" fmla="*/ 0 w 3793813"/>
              <a:gd name="connsiteY4" fmla="*/ 6628818 h 7537125"/>
              <a:gd name="connsiteX0" fmla="*/ 0 w 4104662"/>
              <a:gd name="connsiteY0" fmla="*/ 6628818 h 7609683"/>
              <a:gd name="connsiteX1" fmla="*/ 1541165 w 4104662"/>
              <a:gd name="connsiteY1" fmla="*/ 0 h 7609683"/>
              <a:gd name="connsiteX2" fmla="*/ 3747523 w 4104662"/>
              <a:gd name="connsiteY2" fmla="*/ 985588 h 7609683"/>
              <a:gd name="connsiteX3" fmla="*/ 4104662 w 4104662"/>
              <a:gd name="connsiteY3" fmla="*/ 7609683 h 7609683"/>
              <a:gd name="connsiteX4" fmla="*/ 0 w 4104662"/>
              <a:gd name="connsiteY4" fmla="*/ 6628818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62548 w 4119687"/>
              <a:gd name="connsiteY2" fmla="*/ 985588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18636 w 4119687"/>
              <a:gd name="connsiteY2" fmla="*/ 1091112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512976 h 7464563"/>
              <a:gd name="connsiteX1" fmla="*/ 1522333 w 4119687"/>
              <a:gd name="connsiteY1" fmla="*/ 0 h 7464563"/>
              <a:gd name="connsiteX2" fmla="*/ 3718636 w 4119687"/>
              <a:gd name="connsiteY2" fmla="*/ 945992 h 7464563"/>
              <a:gd name="connsiteX3" fmla="*/ 4119687 w 4119687"/>
              <a:gd name="connsiteY3" fmla="*/ 7464563 h 7464563"/>
              <a:gd name="connsiteX4" fmla="*/ 0 w 4119687"/>
              <a:gd name="connsiteY4" fmla="*/ 6512976 h 746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687" h="7464563">
                <a:moveTo>
                  <a:pt x="0" y="6512976"/>
                </a:moveTo>
                <a:lnTo>
                  <a:pt x="1522333" y="0"/>
                </a:lnTo>
                <a:lnTo>
                  <a:pt x="3718636" y="945992"/>
                </a:lnTo>
                <a:lnTo>
                  <a:pt x="4119687" y="7464563"/>
                </a:lnTo>
                <a:lnTo>
                  <a:pt x="0" y="65129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5885" y="1217160"/>
            <a:ext cx="5537258" cy="11430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3600">
                <a:solidFill>
                  <a:schemeClr val="tx2"/>
                </a:solidFill>
                <a:latin typeface="Avenir LT 35 Light" pitchFamily="34" charset="0"/>
              </a:defRPr>
            </a:lvl1pPr>
          </a:lstStyle>
          <a:p>
            <a:r>
              <a:rPr lang="en-US" dirty="0" smtClean="0"/>
              <a:t>Section Break</a:t>
            </a:r>
            <a:endParaRPr lang="en-US" dirty="0"/>
          </a:p>
        </p:txBody>
      </p:sp>
      <p:sp>
        <p:nvSpPr>
          <p:cNvPr id="6" name="Trapezoid 11"/>
          <p:cNvSpPr/>
          <p:nvPr userDrawn="1"/>
        </p:nvSpPr>
        <p:spPr>
          <a:xfrm rot="20824102">
            <a:off x="-747294" y="-132020"/>
            <a:ext cx="3344158" cy="7269388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1250" y="207720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41000">
                <a:srgbClr val="201747"/>
              </a:gs>
              <a:gs pos="77000">
                <a:srgbClr val="850F89"/>
              </a:gs>
              <a:gs pos="100000">
                <a:srgbClr val="850F89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35885" y="2413549"/>
            <a:ext cx="4535034" cy="536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822" y="6228963"/>
            <a:ext cx="1333503" cy="3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2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wmf"/><Relationship Id="rId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LT 35 Light" pitchFamily="34" charset="0"/>
              </a:defRPr>
            </a:lvl1pPr>
          </a:lstStyle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2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79" r:id="rId2"/>
    <p:sldLayoutId id="2147483785" r:id="rId3"/>
    <p:sldLayoutId id="2147483778" r:id="rId4"/>
    <p:sldLayoutId id="2147483788" r:id="rId5"/>
    <p:sldLayoutId id="2147483790" r:id="rId6"/>
    <p:sldLayoutId id="214748383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&gt;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LT 35 Light" pitchFamily="34" charset="0"/>
              </a:defRPr>
            </a:lvl1pPr>
          </a:lstStyle>
          <a:p>
            <a:fld id="{F5B7371F-B25E-42BE-91F9-DCD17E1CF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3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7" r:id="rId3"/>
    <p:sldLayoutId id="2147483808" r:id="rId4"/>
    <p:sldLayoutId id="2147483809" r:id="rId5"/>
    <p:sldLayoutId id="214748381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&gt;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LT 35 Light" pitchFamily="34" charset="0"/>
              </a:defRPr>
            </a:lvl1pPr>
          </a:lstStyle>
          <a:p>
            <a:fld id="{F5B7371F-B25E-42BE-91F9-DCD17E1CF4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4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5" r:id="rId3"/>
    <p:sldLayoutId id="2147483816" r:id="rId4"/>
    <p:sldLayoutId id="2147483817" r:id="rId5"/>
    <p:sldLayoutId id="214748381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&gt;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60388"/>
            <a:ext cx="61118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adfasdf</a:t>
            </a:r>
          </a:p>
          <a:p>
            <a:pPr lvl="1"/>
            <a:r>
              <a:rPr lang="en-US" altLang="en-US" smtClean="0"/>
              <a:t>adfldkjf</a:t>
            </a:r>
          </a:p>
          <a:p>
            <a:pPr lvl="2"/>
            <a:r>
              <a:rPr lang="en-US" altLang="en-US" smtClean="0"/>
              <a:t>Third</a:t>
            </a:r>
          </a:p>
          <a:p>
            <a:pPr lvl="3"/>
            <a:r>
              <a:rPr lang="en-US" altLang="en-US" smtClean="0"/>
              <a:t>Fourth</a:t>
            </a:r>
          </a:p>
          <a:p>
            <a:pPr lvl="2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2"/>
            <a:endParaRPr lang="en-US" altLang="en-US" smtClean="0"/>
          </a:p>
        </p:txBody>
      </p:sp>
      <p:sp>
        <p:nvSpPr>
          <p:cNvPr id="1028" name="TextBox 16"/>
          <p:cNvSpPr txBox="1">
            <a:spLocks noChangeArrowheads="1"/>
          </p:cNvSpPr>
          <p:nvPr userDrawn="1"/>
        </p:nvSpPr>
        <p:spPr bwMode="auto">
          <a:xfrm>
            <a:off x="3276600" y="6678613"/>
            <a:ext cx="25908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© Leidos. All rights reserved. Please Distribute!</a:t>
            </a:r>
          </a:p>
        </p:txBody>
      </p:sp>
      <p:pic>
        <p:nvPicPr>
          <p:cNvPr id="1029" name="Picture 12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1575" y="6302375"/>
            <a:ext cx="12128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 userDrawn="1"/>
        </p:nvSpPr>
        <p:spPr>
          <a:xfrm flipH="1">
            <a:off x="0" y="0"/>
            <a:ext cx="1828800" cy="703263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rgbClr val="201747"/>
              </a:gs>
              <a:gs pos="0">
                <a:schemeClr val="bg1">
                  <a:lumMod val="50000"/>
                </a:scheme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arallelogram 2"/>
          <p:cNvSpPr/>
          <p:nvPr userDrawn="1"/>
        </p:nvSpPr>
        <p:spPr>
          <a:xfrm flipH="1">
            <a:off x="1752600" y="0"/>
            <a:ext cx="7391403" cy="685799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  <a:gd name="connsiteX0" fmla="*/ 3 w 7433374"/>
              <a:gd name="connsiteY0" fmla="*/ 1044174 h 1044174"/>
              <a:gd name="connsiteX1" fmla="*/ 0 w 7433374"/>
              <a:gd name="connsiteY1" fmla="*/ 0 h 1044174"/>
              <a:gd name="connsiteX2" fmla="*/ 7433374 w 7433374"/>
              <a:gd name="connsiteY2" fmla="*/ 0 h 1044174"/>
              <a:gd name="connsiteX3" fmla="*/ 7368367 w 7433374"/>
              <a:gd name="connsiteY3" fmla="*/ 317636 h 1044174"/>
              <a:gd name="connsiteX4" fmla="*/ 3 w 7433374"/>
              <a:gd name="connsiteY4" fmla="*/ 1044174 h 104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4">
                <a:moveTo>
                  <a:pt x="3" y="1044174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3" y="1044174"/>
                </a:lnTo>
                <a:close/>
              </a:path>
            </a:pathLst>
          </a:custGeom>
          <a:solidFill>
            <a:srgbClr val="850F89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24600" y="6410325"/>
            <a:ext cx="143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DigitalEdge@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86775" y="6419850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.com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338" y="6602819"/>
            <a:ext cx="839122" cy="25518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8B9348-B119-4109-9A6E-123002CA210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6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30" r:id="rId9"/>
    <p:sldLayoutId id="2147483831" r:id="rId10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9297B"/>
          </a:solidFill>
          <a:latin typeface="Calibri" panose="020F0502020204030204" pitchFamily="34" charset="0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9297B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9297B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9297B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9297B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9297B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9297B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9297B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9297B"/>
          </a:solidFill>
          <a:latin typeface="Calibri" pitchFamily="34" charset="0"/>
          <a:cs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rgbClr val="850F89"/>
        </a:buClr>
        <a:buFont typeface="Wingdings" pitchFamily="2" charset="2"/>
        <a:buChar char="§"/>
        <a:defRPr lang="en-US" b="1" kern="1200" dirty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8650" indent="-285750" algn="l" rtl="0" eaLnBrk="0" fontAlgn="base" hangingPunct="0">
        <a:spcBef>
          <a:spcPct val="20000"/>
        </a:spcBef>
        <a:spcAft>
          <a:spcPct val="0"/>
        </a:spcAft>
        <a:buClr>
          <a:srgbClr val="201747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14400" indent="-1714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80000"/>
        <a:buFont typeface="Calibri" pitchFamily="34" charset="0"/>
        <a:buChar char="̶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Courier New" pitchFamily="49" charset="0"/>
        <a:buChar char="o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808" cy="51550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D2E5D-A48A-4211-AEEC-113FEDC40A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5800" y="6399010"/>
            <a:ext cx="4495800" cy="487484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ctr">
              <a:defRPr sz="600">
                <a:solidFill>
                  <a:schemeClr val="bg2"/>
                </a:solidFill>
                <a:latin typeface="Avenir LT Std 35 Light" pitchFamily="34" charset="0"/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344366" y="2657475"/>
            <a:ext cx="6799634" cy="4200728"/>
          </a:xfrm>
          <a:custGeom>
            <a:avLst/>
            <a:gdLst>
              <a:gd name="connsiteX0" fmla="*/ 408562 w 6799634"/>
              <a:gd name="connsiteY0" fmla="*/ 1916349 h 4309354"/>
              <a:gd name="connsiteX1" fmla="*/ 6799634 w 6799634"/>
              <a:gd name="connsiteY1" fmla="*/ 0 h 4309354"/>
              <a:gd name="connsiteX2" fmla="*/ 6799634 w 6799634"/>
              <a:gd name="connsiteY2" fmla="*/ 4309354 h 4309354"/>
              <a:gd name="connsiteX3" fmla="*/ 0 w 6799634"/>
              <a:gd name="connsiteY3" fmla="*/ 4309354 h 4309354"/>
              <a:gd name="connsiteX4" fmla="*/ 408562 w 6799634"/>
              <a:gd name="connsiteY4" fmla="*/ 1916349 h 430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634" h="4309354">
                <a:moveTo>
                  <a:pt x="408562" y="1916349"/>
                </a:moveTo>
                <a:lnTo>
                  <a:pt x="6799634" y="0"/>
                </a:lnTo>
                <a:lnTo>
                  <a:pt x="6799634" y="4309354"/>
                </a:lnTo>
                <a:lnTo>
                  <a:pt x="0" y="4309354"/>
                </a:lnTo>
                <a:lnTo>
                  <a:pt x="408562" y="191634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" name="Picture 2" descr="C:\Users\townsendjay\Desktop\Leidos_logo_collection\Leidos_logo_rgb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79" y="6111876"/>
            <a:ext cx="1676400" cy="4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rapezoid 11"/>
          <p:cNvSpPr/>
          <p:nvPr/>
        </p:nvSpPr>
        <p:spPr>
          <a:xfrm rot="20824102">
            <a:off x="-747365" y="-132021"/>
            <a:ext cx="3344158" cy="7269388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1250" y="207720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41000">
                <a:srgbClr val="201747"/>
              </a:gs>
              <a:gs pos="77000">
                <a:srgbClr val="850F89"/>
              </a:gs>
              <a:gs pos="100000">
                <a:srgbClr val="850F89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rbes.com/sites/andygreenberg/2012/03/23/shopping-for-zero-days-an-price-list-for-hackers-secret-software-exploits/" TargetMode="External"/><Relationship Id="rId4" Type="http://schemas.openxmlformats.org/officeDocument/2006/relationships/hyperlink" Target="http://www.forbes.com/sites/andygreenberg/2012/10/16/hackers-exploit-software-bugs-for-10-months-on-average-before-theyre-fixed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onald.j.fodor@leidos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y.e.horton.iii@leido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1046254"/>
            <a:ext cx="4822466" cy="381000"/>
          </a:xfrm>
        </p:spPr>
        <p:txBody>
          <a:bodyPr/>
          <a:lstStyle/>
          <a:p>
            <a:r>
              <a:rPr lang="en-US" sz="2800" dirty="0" smtClean="0"/>
              <a:t>Preparing for </a:t>
            </a:r>
          </a:p>
          <a:p>
            <a:r>
              <a:rPr lang="en-US" sz="2800" dirty="0" smtClean="0"/>
              <a:t>Cyber Operations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 Readiness: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" y="5443150"/>
            <a:ext cx="3962400" cy="381000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Roy E Horton III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Portfolio Manager – Air Force Cyber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National Security Sector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2438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01747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13 January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87183" y="6480313"/>
            <a:ext cx="13420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Garamond" panose="02020404030301010803" pitchFamily="18" charset="0"/>
              </a:rPr>
              <a:t>15-Leidos-0630-1397</a:t>
            </a:r>
          </a:p>
        </p:txBody>
      </p:sp>
    </p:spTree>
    <p:extLst>
      <p:ext uri="{BB962C8B-B14F-4D97-AF65-F5344CB8AC3E}">
        <p14:creationId xmlns:p14="http://schemas.microsoft.com/office/powerpoint/2010/main" val="34366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7322" y="1577009"/>
            <a:ext cx="8229600" cy="4292803"/>
          </a:xfrm>
        </p:spPr>
        <p:txBody>
          <a:bodyPr/>
          <a:lstStyle/>
          <a:p>
            <a:r>
              <a:rPr lang="en-US" dirty="0" smtClean="0"/>
              <a:t>Cyber-threats challenge agency </a:t>
            </a:r>
            <a:r>
              <a:rPr lang="en-US" dirty="0" err="1" smtClean="0"/>
              <a:t>progess</a:t>
            </a:r>
            <a:r>
              <a:rPr lang="en-US" dirty="0" smtClean="0"/>
              <a:t> in cybersecurity hardening</a:t>
            </a:r>
          </a:p>
          <a:p>
            <a:pPr lvl="1"/>
            <a:r>
              <a:rPr lang="en-US" dirty="0" smtClean="0"/>
              <a:t>Breadth/depth of threats </a:t>
            </a:r>
            <a:r>
              <a:rPr lang="en-US" dirty="0"/>
              <a:t>v</a:t>
            </a:r>
            <a:r>
              <a:rPr lang="en-US" dirty="0" smtClean="0"/>
              <a:t>s </a:t>
            </a:r>
            <a:r>
              <a:rPr lang="en-US" dirty="0"/>
              <a:t>complexity of agency IT environments </a:t>
            </a:r>
            <a:endParaRPr lang="en-US" dirty="0" smtClean="0"/>
          </a:p>
          <a:p>
            <a:pPr lvl="1"/>
            <a:r>
              <a:rPr lang="en-US" dirty="0" smtClean="0"/>
              <a:t>Agencies </a:t>
            </a:r>
            <a:r>
              <a:rPr lang="en-US" dirty="0"/>
              <a:t>will continue to look to industry for help.</a:t>
            </a:r>
          </a:p>
          <a:p>
            <a:r>
              <a:rPr lang="en-US" dirty="0" smtClean="0"/>
              <a:t>IT </a:t>
            </a:r>
            <a:r>
              <a:rPr lang="en-US" dirty="0"/>
              <a:t>spending </a:t>
            </a:r>
            <a:r>
              <a:rPr lang="en-US" dirty="0" smtClean="0"/>
              <a:t>relatively flat but </a:t>
            </a:r>
            <a:r>
              <a:rPr lang="en-US" dirty="0"/>
              <a:t>growth opportunities remain </a:t>
            </a:r>
            <a:endParaRPr lang="en-US" dirty="0" smtClean="0"/>
          </a:p>
          <a:p>
            <a:pPr lvl="1"/>
            <a:r>
              <a:rPr lang="en-US" dirty="0" smtClean="0"/>
              <a:t>Cloud</a:t>
            </a:r>
            <a:r>
              <a:rPr lang="en-US" dirty="0"/>
              <a:t>, big data, mobility, and infrastructure will support </a:t>
            </a:r>
            <a:r>
              <a:rPr lang="en-US" dirty="0" smtClean="0"/>
              <a:t>growth</a:t>
            </a:r>
            <a:endParaRPr lang="en-US" dirty="0"/>
          </a:p>
          <a:p>
            <a:r>
              <a:rPr lang="en-US" dirty="0" smtClean="0"/>
              <a:t>Agency </a:t>
            </a:r>
            <a:r>
              <a:rPr lang="en-US" dirty="0"/>
              <a:t>maturity in security strategies and </a:t>
            </a:r>
            <a:r>
              <a:rPr lang="en-US" dirty="0" smtClean="0"/>
              <a:t>processes</a:t>
            </a:r>
            <a:r>
              <a:rPr lang="en-US" dirty="0"/>
              <a:t> </a:t>
            </a:r>
            <a:r>
              <a:rPr lang="en-US" dirty="0" smtClean="0"/>
              <a:t>will drive demand for services </a:t>
            </a:r>
            <a:r>
              <a:rPr lang="en-US" dirty="0"/>
              <a:t>and </a:t>
            </a:r>
            <a:r>
              <a:rPr lang="en-US" dirty="0" smtClean="0"/>
              <a:t>products</a:t>
            </a:r>
            <a:endParaRPr lang="en-US" dirty="0"/>
          </a:p>
          <a:p>
            <a:pPr lvl="1"/>
            <a:r>
              <a:rPr lang="en-US" dirty="0"/>
              <a:t>Strategy and cyber-ops services show sustained demand</a:t>
            </a:r>
          </a:p>
          <a:p>
            <a:pPr lvl="1"/>
            <a:r>
              <a:rPr lang="en-US" dirty="0" smtClean="0"/>
              <a:t>Top needs: </a:t>
            </a:r>
            <a:r>
              <a:rPr lang="en-US" dirty="0"/>
              <a:t>improved monitoring, effectiveness, and automation </a:t>
            </a:r>
            <a:endParaRPr lang="en-US" dirty="0" smtClean="0"/>
          </a:p>
          <a:p>
            <a:r>
              <a:rPr lang="en-US" dirty="0" smtClean="0"/>
              <a:t>Skilled </a:t>
            </a:r>
            <a:r>
              <a:rPr lang="en-US" dirty="0"/>
              <a:t>personnel needs will sustain demand for contracted </a:t>
            </a:r>
            <a:r>
              <a:rPr lang="en-US" dirty="0" smtClean="0"/>
              <a:t>services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ybersecurity will be embedded into Fed </a:t>
            </a:r>
            <a:r>
              <a:rPr lang="en-US" dirty="0"/>
              <a:t>IT acquisitions and </a:t>
            </a:r>
            <a:r>
              <a:rPr lang="en-US" dirty="0" err="1" smtClean="0"/>
              <a:t>mgmt</a:t>
            </a:r>
            <a:endParaRPr lang="en-US" dirty="0"/>
          </a:p>
          <a:p>
            <a:pPr lvl="1"/>
            <a:r>
              <a:rPr lang="en-US" dirty="0"/>
              <a:t>Security </a:t>
            </a:r>
            <a:r>
              <a:rPr lang="en-US" dirty="0" smtClean="0"/>
              <a:t>widely </a:t>
            </a:r>
            <a:r>
              <a:rPr lang="en-US" dirty="0"/>
              <a:t>impacting acquisition policy, contract types, and </a:t>
            </a:r>
            <a:r>
              <a:rPr lang="en-US" dirty="0" smtClean="0"/>
              <a:t>RFPs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Cybersecurity Outlook – Key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Symantec reported that zero-days survive an average of 312 days before being patched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lvl="1" indent="-342900">
              <a:buSzPct val="75000"/>
              <a:buFont typeface="Wingdings 3" pitchFamily="18" charset="2"/>
              <a:buChar char=""/>
            </a:pPr>
            <a:r>
              <a:rPr lang="en-US" dirty="0"/>
              <a:t>According to Forbes, zero-days </a:t>
            </a:r>
            <a:r>
              <a:rPr lang="en-US" dirty="0" smtClean="0"/>
              <a:t>routinely sell </a:t>
            </a:r>
            <a:r>
              <a:rPr lang="en-US" dirty="0"/>
              <a:t>for </a:t>
            </a:r>
            <a:r>
              <a:rPr lang="en-US" dirty="0" smtClean="0"/>
              <a:t>6 figures (based on target software and complexity of the vulnerability):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Days</a:t>
            </a:r>
            <a:endParaRPr lang="en-US" dirty="0"/>
          </a:p>
        </p:txBody>
      </p:sp>
      <p:pic>
        <p:nvPicPr>
          <p:cNvPr id="6" name="Picture 4" descr="http://blogs-images.forbes.com/andygreenberg/files/2012/10/Screen-Shot-2012-10-16-at-12.43.19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2" y="2689846"/>
            <a:ext cx="33718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-images.forbes.com/andygreenberg/files/2012/11/exploitpricech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75"/>
          <a:stretch/>
        </p:blipFill>
        <p:spPr bwMode="auto">
          <a:xfrm>
            <a:off x="4747453" y="3017078"/>
            <a:ext cx="4151382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8792" y="5864089"/>
            <a:ext cx="5498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hlinkClick r:id="rId4"/>
              </a:rPr>
              <a:t>http</a:t>
            </a:r>
            <a:r>
              <a:rPr lang="en-US" sz="700" dirty="0">
                <a:hlinkClick r:id="rId4"/>
              </a:rPr>
              <a:t>://www.forbes.com/sites/andygreenberg/2012/10/16/hackers-exploit-software-bugs-for-10-months-on-average-before-theyre-fixed</a:t>
            </a:r>
            <a:r>
              <a:rPr lang="en-US" sz="700" dirty="0" smtClean="0">
                <a:hlinkClick r:id="rId4"/>
              </a:rPr>
              <a:t>/</a:t>
            </a:r>
            <a:endParaRPr lang="en-US" sz="700" dirty="0" smtClean="0"/>
          </a:p>
          <a:p>
            <a:r>
              <a:rPr lang="en-US" sz="700" dirty="0">
                <a:hlinkClick r:id="rId5"/>
              </a:rPr>
              <a:t>http://www.forbes.com/sites/andygreenberg/2012/03/23/shopping-for-zero-days-an-price-list-for-hackers-secret-software-exploits</a:t>
            </a:r>
            <a:r>
              <a:rPr lang="en-US" sz="700" dirty="0" smtClean="0">
                <a:hlinkClick r:id="rId5"/>
              </a:rPr>
              <a:t>/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66953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83152" y="3947101"/>
            <a:ext cx="5336170" cy="914399"/>
          </a:xfrm>
        </p:spPr>
        <p:txBody>
          <a:bodyPr/>
          <a:lstStyle/>
          <a:p>
            <a:r>
              <a:rPr lang="en-US" dirty="0" smtClean="0"/>
              <a:t>Full Spectrum Cyber Operations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Key Technical Topics and Future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1965" y="5763379"/>
            <a:ext cx="6162261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By </a:t>
            </a:r>
            <a:r>
              <a:rPr lang="en-US" sz="1400" dirty="0">
                <a:solidFill>
                  <a:schemeClr val="bg1"/>
                </a:solidFill>
              </a:rPr>
              <a:t>2018, there will be 133 teams consisting of almost 6,200 military and civilian personnel who have been trained and equipped with the tools and infrastructure to defend US cyber </a:t>
            </a:r>
            <a:r>
              <a:rPr lang="en-US" sz="1400" dirty="0" smtClean="0">
                <a:solidFill>
                  <a:schemeClr val="bg1"/>
                </a:solidFill>
              </a:rPr>
              <a:t>space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753279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756614" y="1868556"/>
            <a:ext cx="23961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Technology</a:t>
            </a:r>
            <a:endParaRPr lang="en-US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2062" y="2302491"/>
            <a:ext cx="23961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Tactics / Techniques / Procedures</a:t>
            </a:r>
            <a:endParaRPr lang="en-US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162" y="4549167"/>
            <a:ext cx="23961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People / Skills</a:t>
            </a:r>
            <a:endParaRPr lang="en-US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Lines of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1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Key Technology Areas</a:t>
            </a:r>
          </a:p>
          <a:p>
            <a:r>
              <a:rPr lang="en-US" dirty="0" smtClean="0"/>
              <a:t>Cloud Computing</a:t>
            </a:r>
          </a:p>
          <a:p>
            <a:pPr lvl="1"/>
            <a:r>
              <a:rPr lang="en-US" dirty="0" smtClean="0"/>
              <a:t>IaaS, PaaS, SaaS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Moore’s Law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Automation/Prediction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Future Opportunities</a:t>
            </a:r>
          </a:p>
          <a:p>
            <a:r>
              <a:rPr lang="en-US" dirty="0" smtClean="0"/>
              <a:t>Cost Efficiencies</a:t>
            </a:r>
          </a:p>
          <a:p>
            <a:pPr lvl="1"/>
            <a:r>
              <a:rPr lang="en-US" dirty="0" smtClean="0"/>
              <a:t>Virtualized infrastructure</a:t>
            </a:r>
          </a:p>
          <a:p>
            <a:pPr lvl="1"/>
            <a:r>
              <a:rPr lang="en-US" dirty="0" smtClean="0"/>
              <a:t>Security as a Service</a:t>
            </a:r>
          </a:p>
          <a:p>
            <a:endParaRPr lang="en-US" dirty="0" smtClean="0"/>
          </a:p>
          <a:p>
            <a:r>
              <a:rPr lang="en-US" dirty="0" smtClean="0"/>
              <a:t>Exponential increases in Storage/Bandwidth/Processing</a:t>
            </a:r>
          </a:p>
          <a:p>
            <a:endParaRPr lang="en-US" dirty="0" smtClean="0"/>
          </a:p>
          <a:p>
            <a:r>
              <a:rPr lang="en-US" dirty="0" smtClean="0"/>
              <a:t>Help Desk Support</a:t>
            </a:r>
          </a:p>
          <a:p>
            <a:pPr lvl="1"/>
            <a:r>
              <a:rPr lang="en-US" dirty="0" smtClean="0"/>
              <a:t>Real-time problem resolution</a:t>
            </a:r>
          </a:p>
          <a:p>
            <a:pPr lvl="1"/>
            <a:r>
              <a:rPr lang="en-US" dirty="0" smtClean="0"/>
              <a:t>Fewer tickets due to predictive failures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 GIG Operations (DGO)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3452191" y="2140226"/>
            <a:ext cx="1099931" cy="609600"/>
          </a:xfrm>
          <a:prstGeom prst="stripedRightArrow">
            <a:avLst>
              <a:gd name="adj1" fmla="val 43478"/>
              <a:gd name="adj2" fmla="val 760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3452190" y="3452191"/>
            <a:ext cx="1099931" cy="609600"/>
          </a:xfrm>
          <a:prstGeom prst="stripedRightArrow">
            <a:avLst>
              <a:gd name="adj1" fmla="val 43478"/>
              <a:gd name="adj2" fmla="val 760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3452189" y="4605129"/>
            <a:ext cx="1099931" cy="609600"/>
          </a:xfrm>
          <a:prstGeom prst="stripedRightArrow">
            <a:avLst>
              <a:gd name="adj1" fmla="val 43478"/>
              <a:gd name="adj2" fmla="val 760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3399183" cy="429280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Key Technology Areas</a:t>
            </a:r>
          </a:p>
          <a:p>
            <a:r>
              <a:rPr lang="en-US" dirty="0" smtClean="0"/>
              <a:t>Information Sharing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Visualization / Situational Awareness</a:t>
            </a:r>
          </a:p>
          <a:p>
            <a:endParaRPr lang="en-US" dirty="0"/>
          </a:p>
          <a:p>
            <a:r>
              <a:rPr lang="en-US" dirty="0" smtClean="0"/>
              <a:t>Increasing attacks</a:t>
            </a:r>
          </a:p>
          <a:p>
            <a:pPr lvl="1"/>
            <a:r>
              <a:rPr lang="en-US" dirty="0" smtClean="0"/>
              <a:t>Quantity</a:t>
            </a:r>
          </a:p>
          <a:p>
            <a:pPr lvl="1"/>
            <a:r>
              <a:rPr lang="en-US" dirty="0" smtClean="0"/>
              <a:t>Sophistication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Future Opportunities</a:t>
            </a:r>
          </a:p>
          <a:p>
            <a:r>
              <a:rPr lang="en-US" dirty="0" smtClean="0"/>
              <a:t>Threat Intelligence</a:t>
            </a:r>
          </a:p>
          <a:p>
            <a:pPr lvl="1"/>
            <a:r>
              <a:rPr lang="en-US" dirty="0" smtClean="0"/>
              <a:t>Big Data Systems</a:t>
            </a:r>
          </a:p>
          <a:p>
            <a:pPr lvl="1"/>
            <a:r>
              <a:rPr lang="en-US" dirty="0" smtClean="0"/>
              <a:t>Automated Analysis</a:t>
            </a:r>
          </a:p>
          <a:p>
            <a:endParaRPr lang="en-US" dirty="0" smtClean="0"/>
          </a:p>
          <a:p>
            <a:r>
              <a:rPr lang="en-US" dirty="0" smtClean="0"/>
              <a:t>Data Science &amp; Human Factors Engineering</a:t>
            </a:r>
          </a:p>
          <a:p>
            <a:endParaRPr lang="en-US" dirty="0"/>
          </a:p>
          <a:p>
            <a:r>
              <a:rPr lang="en-US" dirty="0" smtClean="0"/>
              <a:t>Technology &amp; Skills</a:t>
            </a:r>
          </a:p>
          <a:p>
            <a:pPr lvl="1"/>
            <a:r>
              <a:rPr lang="en-US" dirty="0" smtClean="0"/>
              <a:t>SDN, DPI, Threat Intelligence</a:t>
            </a:r>
          </a:p>
          <a:p>
            <a:pPr lvl="1"/>
            <a:r>
              <a:rPr lang="en-US" dirty="0" smtClean="0"/>
              <a:t>Training and Maintenance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Cyber Operations (DCO</a:t>
            </a:r>
            <a:r>
              <a:rPr lang="en-US" dirty="0"/>
              <a:t>)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3452191" y="2140226"/>
            <a:ext cx="1099931" cy="609600"/>
          </a:xfrm>
          <a:prstGeom prst="stripedRightArrow">
            <a:avLst>
              <a:gd name="adj1" fmla="val 43478"/>
              <a:gd name="adj2" fmla="val 760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3452191" y="3730487"/>
            <a:ext cx="1099931" cy="609600"/>
          </a:xfrm>
          <a:prstGeom prst="stripedRightArrow">
            <a:avLst>
              <a:gd name="adj1" fmla="val 43478"/>
              <a:gd name="adj2" fmla="val 760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3452191" y="4697895"/>
            <a:ext cx="1099931" cy="609600"/>
          </a:xfrm>
          <a:prstGeom prst="stripedRightArrow">
            <a:avLst>
              <a:gd name="adj1" fmla="val 43478"/>
              <a:gd name="adj2" fmla="val 760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5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Key Technology Areas</a:t>
            </a:r>
          </a:p>
          <a:p>
            <a:r>
              <a:rPr lang="en-US" dirty="0" smtClean="0"/>
              <a:t>Vulnerability Research &amp; Exploitation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Deterrence Strategies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Delivery Platforms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Future Opportunities</a:t>
            </a:r>
          </a:p>
          <a:p>
            <a:r>
              <a:rPr lang="en-US" dirty="0" smtClean="0"/>
              <a:t>Automated techniques</a:t>
            </a:r>
          </a:p>
          <a:p>
            <a:pPr lvl="1"/>
            <a:r>
              <a:rPr lang="en-US" dirty="0" smtClean="0"/>
              <a:t>Fuzzing</a:t>
            </a:r>
          </a:p>
          <a:p>
            <a:pPr lvl="1"/>
            <a:r>
              <a:rPr lang="en-US" dirty="0" smtClean="0"/>
              <a:t>Automated Static Analysis</a:t>
            </a:r>
          </a:p>
          <a:p>
            <a:endParaRPr lang="en-US" dirty="0" smtClean="0"/>
          </a:p>
          <a:p>
            <a:r>
              <a:rPr lang="en-US" dirty="0" smtClean="0"/>
              <a:t>Weapons “stockpiling”</a:t>
            </a:r>
          </a:p>
          <a:p>
            <a:pPr lvl="1"/>
            <a:r>
              <a:rPr lang="en-US" dirty="0" smtClean="0"/>
              <a:t>0-days, n-days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Non-Internet-based</a:t>
            </a:r>
          </a:p>
          <a:p>
            <a:pPr lvl="1"/>
            <a:r>
              <a:rPr lang="en-US" dirty="0" smtClean="0"/>
              <a:t>SDRs</a:t>
            </a:r>
          </a:p>
          <a:p>
            <a:pPr lvl="1"/>
            <a:r>
              <a:rPr lang="en-US" dirty="0" smtClean="0"/>
              <a:t>Internet Of Things (IOT)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Offensive Cyber Operations (OCO</a:t>
            </a:r>
            <a:r>
              <a:rPr lang="en-US" dirty="0"/>
              <a:t>)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3452191" y="3511826"/>
            <a:ext cx="1099931" cy="609600"/>
          </a:xfrm>
          <a:prstGeom prst="stripedRightArrow">
            <a:avLst>
              <a:gd name="adj1" fmla="val 43478"/>
              <a:gd name="adj2" fmla="val 760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3452190" y="4492487"/>
            <a:ext cx="1099931" cy="609600"/>
          </a:xfrm>
          <a:prstGeom prst="stripedRightArrow">
            <a:avLst>
              <a:gd name="adj1" fmla="val 43478"/>
              <a:gd name="adj2" fmla="val 760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3452189" y="2239617"/>
            <a:ext cx="1099931" cy="609600"/>
          </a:xfrm>
          <a:prstGeom prst="stripedRightArrow">
            <a:avLst>
              <a:gd name="adj1" fmla="val 43478"/>
              <a:gd name="adj2" fmla="val 760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83152" y="3947101"/>
            <a:ext cx="5336170" cy="914399"/>
          </a:xfrm>
        </p:spPr>
        <p:txBody>
          <a:bodyPr/>
          <a:lstStyle/>
          <a:p>
            <a:r>
              <a:rPr lang="en-US" dirty="0" smtClean="0"/>
              <a:t>Solutions and Ideas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Industry/Government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we do it today:</a:t>
            </a:r>
          </a:p>
          <a:p>
            <a:pPr lvl="1"/>
            <a:r>
              <a:rPr lang="en-US" dirty="0" smtClean="0"/>
              <a:t>Commercial Products (e.g., </a:t>
            </a:r>
            <a:r>
              <a:rPr lang="en-US" dirty="0" err="1" smtClean="0"/>
              <a:t>CyberNEXS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Commercial Training</a:t>
            </a:r>
          </a:p>
          <a:p>
            <a:pPr lvl="2"/>
            <a:r>
              <a:rPr lang="en-US" dirty="0" smtClean="0"/>
              <a:t>SANS, INFOSEC Institute, etc.</a:t>
            </a:r>
          </a:p>
          <a:p>
            <a:pPr lvl="1"/>
            <a:r>
              <a:rPr lang="en-US" dirty="0" err="1" smtClean="0"/>
              <a:t>DoDI</a:t>
            </a:r>
            <a:r>
              <a:rPr lang="en-US" dirty="0" smtClean="0"/>
              <a:t> 8570 and certifications</a:t>
            </a:r>
          </a:p>
          <a:p>
            <a:pPr lvl="2"/>
            <a:r>
              <a:rPr lang="en-US" dirty="0" smtClean="0"/>
              <a:t>Security+, GSEC, CEH, CISSP, etc.</a:t>
            </a:r>
          </a:p>
          <a:p>
            <a:pPr lvl="1"/>
            <a:r>
              <a:rPr lang="en-US" dirty="0" smtClean="0"/>
              <a:t>Mission-Focused Training</a:t>
            </a:r>
          </a:p>
          <a:p>
            <a:pPr lvl="2"/>
            <a:r>
              <a:rPr lang="en-US" dirty="0" smtClean="0"/>
              <a:t>JCAC, NETA,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we can do it better:</a:t>
            </a:r>
          </a:p>
          <a:p>
            <a:pPr lvl="1"/>
            <a:r>
              <a:rPr lang="en-US" dirty="0" smtClean="0"/>
              <a:t>Incorporate “DoD-like” cyber proponency in formal education curriculum</a:t>
            </a:r>
          </a:p>
          <a:p>
            <a:pPr lvl="2"/>
            <a:r>
              <a:rPr lang="en-US" dirty="0" smtClean="0"/>
              <a:t>High School &amp; College</a:t>
            </a:r>
          </a:p>
          <a:p>
            <a:pPr lvl="2"/>
            <a:r>
              <a:rPr lang="en-US" dirty="0" smtClean="0"/>
              <a:t>ROTC / JROTC</a:t>
            </a:r>
          </a:p>
          <a:p>
            <a:pPr lvl="2"/>
            <a:r>
              <a:rPr lang="en-US" dirty="0" smtClean="0"/>
              <a:t>Better engagement through STEM outreach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People</a:t>
            </a:r>
            <a:endParaRPr lang="en-US" dirty="0"/>
          </a:p>
        </p:txBody>
      </p:sp>
      <p:pic>
        <p:nvPicPr>
          <p:cNvPr id="5122" name="Picture 2" descr="C:\Users\rfodor\AppData\Local\Microsoft\Windows\Temporary Internet Files\Content.IE5\DCQPPY5L\training_icon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92" y="1603514"/>
            <a:ext cx="2915478" cy="29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3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we do it today:</a:t>
            </a:r>
          </a:p>
          <a:p>
            <a:pPr lvl="1"/>
            <a:r>
              <a:rPr lang="en-US" dirty="0"/>
              <a:t>Periodic “refresh” of IT equipment (Network Infrastructure, Computer Systems and Devices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Cyber Tool Development and Testing</a:t>
            </a:r>
          </a:p>
          <a:p>
            <a:pPr lvl="1"/>
            <a:r>
              <a:rPr lang="en-US" dirty="0" smtClean="0"/>
              <a:t>Operations Centers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we can make it better</a:t>
            </a:r>
          </a:p>
          <a:p>
            <a:pPr lvl="1"/>
            <a:r>
              <a:rPr lang="en-US" dirty="0"/>
              <a:t>Use of Big Data to enable prediction and trend </a:t>
            </a:r>
            <a:r>
              <a:rPr lang="en-US" dirty="0" smtClean="0"/>
              <a:t>analyses</a:t>
            </a:r>
            <a:endParaRPr lang="en-US" dirty="0"/>
          </a:p>
          <a:p>
            <a:pPr lvl="1"/>
            <a:r>
              <a:rPr lang="en-US" dirty="0"/>
              <a:t>“Weather modeling”: Advanced simulation of cyber </a:t>
            </a:r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Better </a:t>
            </a:r>
            <a:r>
              <a:rPr lang="en-US" dirty="0"/>
              <a:t>Situational Awareness </a:t>
            </a:r>
            <a:r>
              <a:rPr lang="en-US" dirty="0" smtClean="0"/>
              <a:t>tools and capabilities (through </a:t>
            </a:r>
            <a:r>
              <a:rPr lang="en-US" dirty="0"/>
              <a:t>Big Data, data science and advanced user interfaces)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Equipping with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Leidos / Cyber Statistics</a:t>
            </a:r>
          </a:p>
          <a:p>
            <a:r>
              <a:rPr lang="en-US" dirty="0" smtClean="0"/>
              <a:t>Key Technical Topics and Future Opportunities</a:t>
            </a:r>
          </a:p>
          <a:p>
            <a:r>
              <a:rPr lang="en-US" dirty="0" smtClean="0"/>
              <a:t>Solutions and Ideas</a:t>
            </a:r>
          </a:p>
          <a:p>
            <a:r>
              <a:rPr lang="en-US" dirty="0" smtClean="0"/>
              <a:t>Acquisition Topics</a:t>
            </a:r>
          </a:p>
          <a:p>
            <a:r>
              <a:rPr lang="en-US" dirty="0" smtClean="0"/>
              <a:t>Open Discussion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we do it today:</a:t>
            </a:r>
          </a:p>
          <a:p>
            <a:pPr lvl="1"/>
            <a:r>
              <a:rPr lang="en-US" dirty="0" smtClean="0"/>
              <a:t>Exercises (Cyber Knight, Cyber Guard, Cyber Flag, CDX, etc.)</a:t>
            </a:r>
          </a:p>
          <a:p>
            <a:pPr lvl="1"/>
            <a:r>
              <a:rPr lang="en-US" dirty="0" smtClean="0"/>
              <a:t>Advanced training &amp; mentoring</a:t>
            </a:r>
          </a:p>
          <a:p>
            <a:endParaRPr lang="en-US" dirty="0" smtClean="0"/>
          </a:p>
          <a:p>
            <a:r>
              <a:rPr lang="en-US" dirty="0" smtClean="0"/>
              <a:t>How we can make it better</a:t>
            </a:r>
          </a:p>
          <a:p>
            <a:pPr lvl="1"/>
            <a:r>
              <a:rPr lang="en-US" dirty="0" smtClean="0"/>
              <a:t>Proficiency development and maintenance</a:t>
            </a:r>
          </a:p>
          <a:p>
            <a:pPr lvl="1"/>
            <a:r>
              <a:rPr lang="en-US" dirty="0" smtClean="0"/>
              <a:t>Cross training of related skills into OCO/DCO/DGO</a:t>
            </a:r>
          </a:p>
          <a:p>
            <a:pPr lvl="1"/>
            <a:r>
              <a:rPr lang="en-US" dirty="0" smtClean="0"/>
              <a:t>Cyber “shooting ranges”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Readiness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51" y="2749827"/>
            <a:ext cx="1535390" cy="152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51" y="4518992"/>
            <a:ext cx="1611414" cy="150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3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3276600" y="4419600"/>
            <a:ext cx="549521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kern="1200" baseline="0">
                <a:solidFill>
                  <a:srgbClr val="20174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Acquisition Topics</a:t>
            </a:r>
          </a:p>
          <a:p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6492282"/>
            <a:ext cx="9144000" cy="365723"/>
          </a:xfrm>
          <a:prstGeom prst="rect">
            <a:avLst/>
          </a:prstGeom>
          <a:solidFill>
            <a:srgbClr val="261A40"/>
          </a:solidFill>
          <a:ln>
            <a:solidFill>
              <a:srgbClr val="261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4" rIns="91349" bIns="45674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Myth: A shorter </a:t>
            </a:r>
            <a:r>
              <a:rPr lang="en-US" dirty="0" err="1" smtClean="0"/>
              <a:t>PoP</a:t>
            </a:r>
            <a:r>
              <a:rPr lang="en-US" dirty="0" smtClean="0"/>
              <a:t> is better due to the pace of evolution and innovation in the cyber domain.</a:t>
            </a:r>
          </a:p>
          <a:p>
            <a:r>
              <a:rPr lang="en-US" dirty="0" smtClean="0"/>
              <a:t>Reality: Longer </a:t>
            </a:r>
            <a:r>
              <a:rPr lang="en-US" dirty="0" err="1" smtClean="0"/>
              <a:t>PoPs</a:t>
            </a:r>
            <a:r>
              <a:rPr lang="en-US" dirty="0" smtClean="0"/>
              <a:t> grow mission “partnerships” with industry.  Selecting a contractor with strong leadership in cyber technology  and services will bring faster innovation that will meet mission requirements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Myth: Firm Fixed Price contracts lower risk for the Government, and ensures the contractor delivers a usable solution.</a:t>
            </a:r>
          </a:p>
          <a:p>
            <a:r>
              <a:rPr lang="en-US" dirty="0" smtClean="0"/>
              <a:t>Reality: Contractors price risk into Fixed Price proposals, effectively increasing cost to the Government.  Additionally, Fixed Price bids define rigid scope, and any work outside scope will result in ECPs.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Contracts: Myths and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Myth: Low Price Technically Acceptable is a preferred evaluation mechanism for cyber contracts, due to the ease of evaluation.</a:t>
            </a:r>
          </a:p>
          <a:p>
            <a:r>
              <a:rPr lang="en-US" dirty="0" smtClean="0"/>
              <a:t>Reality: Because cyber technology, TTPs, and skills are so diversified and constantly evolving, best value would allow the Government to better understand pros and cons to different approaches.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Contracts: Myths and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10339" y="3989995"/>
            <a:ext cx="5537258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Leidos Contact Info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40961" y="5337510"/>
            <a:ext cx="5229249" cy="15900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Ron Fodor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ronald.j.fodor@leidos.com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Roy E Horton III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roy.e.horton.iii@leidos.com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Leidos Corporation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057400" y="2772413"/>
            <a:ext cx="1663931" cy="762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05322" y="3555929"/>
            <a:ext cx="68659" cy="1905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667000" y="2984379"/>
            <a:ext cx="1116111" cy="48583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80934" y="4404365"/>
            <a:ext cx="0" cy="113912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2"/>
          <p:cNvSpPr txBox="1">
            <a:spLocks/>
          </p:cNvSpPr>
          <p:nvPr/>
        </p:nvSpPr>
        <p:spPr>
          <a:xfrm>
            <a:off x="4533900" y="975749"/>
            <a:ext cx="4267200" cy="4064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 3" pitchFamily="18" charset="2"/>
              <a:buChar char=""/>
              <a:defRPr sz="2800" kern="120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 3" pitchFamily="18" charset="2"/>
              <a:buChar char=""/>
              <a:defRPr sz="2200" kern="120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 3" pitchFamily="18" charset="2"/>
              <a:buChar char=""/>
              <a:defRPr lang="en-US" sz="2000" kern="1200" baseline="0" dirty="0" smtClean="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850F89"/>
              </a:buClr>
              <a:buFont typeface="Wingdings 3" pitchFamily="18" charset="2"/>
              <a:buNone/>
            </a:pPr>
            <a:r>
              <a:rPr lang="en-US" sz="1800" dirty="0" smtClean="0">
                <a:solidFill>
                  <a:srgbClr val="850F89"/>
                </a:solidFill>
              </a:rPr>
              <a:t>NATIONAL SECURITY SECTOR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057400" y="2591438"/>
            <a:ext cx="1663931" cy="762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05322" y="3374954"/>
            <a:ext cx="68659" cy="1905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2"/>
          <p:cNvSpPr txBox="1">
            <a:spLocks/>
          </p:cNvSpPr>
          <p:nvPr/>
        </p:nvSpPr>
        <p:spPr>
          <a:xfrm>
            <a:off x="4591050" y="3515083"/>
            <a:ext cx="4267200" cy="43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 3" pitchFamily="18" charset="2"/>
              <a:buChar char=""/>
              <a:defRPr sz="2800" kern="120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 3" pitchFamily="18" charset="2"/>
              <a:buChar char=""/>
              <a:defRPr sz="2200" kern="120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 3" pitchFamily="18" charset="2"/>
              <a:buChar char=""/>
              <a:defRPr lang="en-US" sz="2000" kern="1200" baseline="0" dirty="0" smtClean="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850F89"/>
              </a:buClr>
              <a:buFont typeface="Wingdings 3" pitchFamily="18" charset="2"/>
              <a:buNone/>
            </a:pPr>
            <a:r>
              <a:rPr lang="en-US" sz="1800" dirty="0" smtClean="0">
                <a:solidFill>
                  <a:srgbClr val="00778B"/>
                </a:solidFill>
              </a:rPr>
              <a:t>HEALTH and ENGINEERING SECTOR</a:t>
            </a:r>
            <a:endParaRPr lang="en-US" sz="1800" dirty="0">
              <a:solidFill>
                <a:srgbClr val="00778B"/>
              </a:solidFill>
            </a:endParaRP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050247889"/>
              </p:ext>
            </p:extLst>
          </p:nvPr>
        </p:nvGraphicFramePr>
        <p:xfrm>
          <a:off x="76200" y="1637645"/>
          <a:ext cx="4104939" cy="382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Arc 24"/>
          <p:cNvSpPr/>
          <p:nvPr/>
        </p:nvSpPr>
        <p:spPr>
          <a:xfrm>
            <a:off x="413524" y="1840339"/>
            <a:ext cx="3352800" cy="3352800"/>
          </a:xfrm>
          <a:prstGeom prst="arc">
            <a:avLst>
              <a:gd name="adj1" fmla="val 5400000"/>
              <a:gd name="adj2" fmla="val 20084302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423219" y="1847160"/>
            <a:ext cx="3352800" cy="3352800"/>
          </a:xfrm>
          <a:prstGeom prst="arc">
            <a:avLst>
              <a:gd name="adj1" fmla="val 20251955"/>
              <a:gd name="adj2" fmla="val 5269157"/>
            </a:avLst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777502" y="3911179"/>
            <a:ext cx="11612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474244" y="1353626"/>
            <a:ext cx="1176337" cy="120149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667000" y="2803404"/>
            <a:ext cx="1116111" cy="48583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80934" y="4223390"/>
            <a:ext cx="0" cy="113912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307414"/>
              </p:ext>
            </p:extLst>
          </p:nvPr>
        </p:nvGraphicFramePr>
        <p:xfrm>
          <a:off x="4648197" y="1358592"/>
          <a:ext cx="4400386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0193"/>
                <a:gridCol w="22001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venir LT Std 55 Roman" pitchFamily="34" charset="0"/>
                        </a:rPr>
                        <a:t>~$3.6B revenue</a:t>
                      </a:r>
                    </a:p>
                  </a:txBody>
                  <a:tcPr marL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venir LT Std 55 Roman" pitchFamily="34" charset="0"/>
                        </a:rPr>
                        <a:t>Critical mission support </a:t>
                      </a:r>
                      <a:br>
                        <a:rPr lang="en-US" sz="1300" dirty="0" smtClean="0">
                          <a:solidFill>
                            <a:schemeClr val="tx1"/>
                          </a:solidFill>
                          <a:latin typeface="Avenir LT Std 55 Roman" pitchFamily="34" charset="0"/>
                        </a:rPr>
                      </a:b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venir LT Std 55 Roman" pitchFamily="34" charset="0"/>
                        </a:rPr>
                        <a:t>for intelligence community</a:t>
                      </a:r>
                    </a:p>
                  </a:txBody>
                  <a:tcPr marL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venir LT Std 55 Roman" pitchFamily="34" charset="0"/>
                        </a:rPr>
                        <a:t>~13,500 employees with &gt;10,500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Avenir LT Std 55 Roman" pitchFamily="34" charset="0"/>
                        </a:rPr>
                        <a:t> </a:t>
                      </a:r>
                      <a:r>
                        <a:rPr lang="en-US" sz="1300" dirty="0" smtClean="0">
                          <a:latin typeface="Avenir LT Std 55 Roman" pitchFamily="34" charset="0"/>
                        </a:rPr>
                        <a:t>possessing security clearances</a:t>
                      </a: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venir LT Std 55 Roman" pitchFamily="34" charset="0"/>
                        </a:rPr>
                        <a:t>Security clearances</a:t>
                      </a:r>
                      <a:r>
                        <a:rPr lang="en-US" sz="1300" baseline="0" dirty="0" smtClean="0">
                          <a:latin typeface="Avenir LT Std 55 Roman" pitchFamily="34" charset="0"/>
                        </a:rPr>
                        <a:t> </a:t>
                      </a:r>
                      <a:br>
                        <a:rPr lang="en-US" sz="1300" baseline="0" dirty="0" smtClean="0">
                          <a:latin typeface="Avenir LT Std 55 Roman" pitchFamily="34" charset="0"/>
                        </a:rPr>
                      </a:br>
                      <a:r>
                        <a:rPr lang="en-US" sz="1300" baseline="0" dirty="0" smtClean="0">
                          <a:latin typeface="Avenir LT Std 55 Roman" pitchFamily="34" charset="0"/>
                        </a:rPr>
                        <a:t>include </a:t>
                      </a:r>
                      <a:r>
                        <a:rPr lang="en-US" sz="1300" dirty="0" err="1" smtClean="0">
                          <a:latin typeface="Avenir LT Std 55 Roman" pitchFamily="34" charset="0"/>
                        </a:rPr>
                        <a:t>DoD</a:t>
                      </a:r>
                      <a:r>
                        <a:rPr lang="en-US" sz="1300" dirty="0" smtClean="0">
                          <a:latin typeface="Avenir LT Std 55 Roman" pitchFamily="34" charset="0"/>
                        </a:rPr>
                        <a:t>, TS/SCI, SAP/SAR, and DoE </a:t>
                      </a: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venir LT Std 55 Roman" pitchFamily="34" charset="0"/>
                        </a:rPr>
                        <a:t>99% government</a:t>
                      </a:r>
                      <a:br>
                        <a:rPr lang="en-US" sz="1300" dirty="0" smtClean="0">
                          <a:latin typeface="Avenir LT Std 55 Roman" pitchFamily="34" charset="0"/>
                        </a:rPr>
                      </a:br>
                      <a:r>
                        <a:rPr lang="en-US" sz="1300" dirty="0" smtClean="0">
                          <a:latin typeface="Avenir LT Std 55 Roman" pitchFamily="34" charset="0"/>
                        </a:rPr>
                        <a:t>&lt;1% commercial</a:t>
                      </a: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venir LT Std 55 Roman" pitchFamily="34" charset="0"/>
                        </a:rPr>
                        <a:t>Industry-leading cyber solutions and capabilities for </a:t>
                      </a:r>
                      <a:r>
                        <a:rPr lang="en-US" sz="1300" dirty="0" err="1" smtClean="0">
                          <a:latin typeface="Avenir LT Std 55 Roman" pitchFamily="34" charset="0"/>
                        </a:rPr>
                        <a:t>DoD</a:t>
                      </a:r>
                      <a:r>
                        <a:rPr lang="en-US" sz="1300" dirty="0" smtClean="0">
                          <a:latin typeface="Avenir LT Std 55 Roman" pitchFamily="34" charset="0"/>
                        </a:rPr>
                        <a:t>, IC, and Federal Customers</a:t>
                      </a: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51698"/>
              </p:ext>
            </p:extLst>
          </p:nvPr>
        </p:nvGraphicFramePr>
        <p:xfrm>
          <a:off x="4712809" y="3904271"/>
          <a:ext cx="4337166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8583"/>
                <a:gridCol w="21685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venir LT Std 55 Roman" pitchFamily="34" charset="0"/>
                        </a:rPr>
                        <a:t>~$1.4B revenue</a:t>
                      </a:r>
                    </a:p>
                  </a:txBody>
                  <a:tcPr marL="0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venir LT Std 55 Roman" pitchFamily="34" charset="0"/>
                        </a:rPr>
                        <a:t>Healthcare information technology, electronic health records, and advanced data analytics</a:t>
                      </a:r>
                    </a:p>
                  </a:txBody>
                  <a:tcPr marL="0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venir LT Std 55 Roman" pitchFamily="34" charset="0"/>
                        </a:rPr>
                        <a:t>~9,500</a:t>
                      </a:r>
                      <a:r>
                        <a:rPr lang="en-US" sz="1300" dirty="0" smtClean="0">
                          <a:latin typeface="Avenir LT Std 55 Roman" pitchFamily="34" charset="0"/>
                        </a:rPr>
                        <a:t> employees</a:t>
                      </a:r>
                    </a:p>
                  </a:txBody>
                  <a:tcPr marL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venir LT Std 55 Roman" pitchFamily="34" charset="0"/>
                        </a:rPr>
                        <a:t>Health and life science/ clinical research</a:t>
                      </a:r>
                    </a:p>
                  </a:txBody>
                  <a:tcPr marL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venir LT Std 55 Roman" pitchFamily="34" charset="0"/>
                        </a:rPr>
                        <a:t>~63% government </a:t>
                      </a:r>
                      <a:br>
                        <a:rPr lang="en-US" sz="1300" dirty="0" smtClean="0">
                          <a:latin typeface="Avenir LT Std 55 Roman" pitchFamily="34" charset="0"/>
                        </a:rPr>
                      </a:br>
                      <a:r>
                        <a:rPr lang="en-US" sz="1300" dirty="0" smtClean="0">
                          <a:latin typeface="Avenir LT Std 55 Roman" pitchFamily="34" charset="0"/>
                        </a:rPr>
                        <a:t>~37% commercial</a:t>
                      </a:r>
                    </a:p>
                  </a:txBody>
                  <a:tcPr marL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venir LT Std 55 Roman" pitchFamily="34" charset="0"/>
                        </a:rPr>
                        <a:t>Energy grid and critical infrastructure design </a:t>
                      </a:r>
                      <a:br>
                        <a:rPr lang="en-US" sz="1300" dirty="0" smtClean="0">
                          <a:latin typeface="Avenir LT Std 55 Roman" pitchFamily="34" charset="0"/>
                        </a:rPr>
                      </a:br>
                      <a:r>
                        <a:rPr lang="en-US" sz="1300" dirty="0" smtClean="0">
                          <a:latin typeface="Avenir LT Std 55 Roman" pitchFamily="34" charset="0"/>
                        </a:rPr>
                        <a:t>and integration</a:t>
                      </a:r>
                    </a:p>
                  </a:txBody>
                  <a:tcPr marL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288155" y="2999253"/>
            <a:ext cx="1590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venir LT Std 55 Roman" pitchFamily="34" charset="0"/>
                <a:cs typeface="Arial"/>
              </a:rPr>
              <a:t>FY2014 REVENUES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venir LT Std 55 Roman" pitchFamily="34" charset="0"/>
                <a:cs typeface="Arial"/>
              </a:rPr>
              <a:t> </a:t>
            </a:r>
          </a:p>
          <a:p>
            <a:pPr algn="ctr"/>
            <a:r>
              <a:rPr lang="en-US" sz="3000" b="1" dirty="0" smtClean="0">
                <a:latin typeface="Avenir LT Std 55 Roman" pitchFamily="34" charset="0"/>
                <a:cs typeface="Arial"/>
              </a:rPr>
              <a:t>~$5B</a:t>
            </a:r>
          </a:p>
        </p:txBody>
      </p:sp>
    </p:spTree>
    <p:extLst>
      <p:ext uri="{BB962C8B-B14F-4D97-AF65-F5344CB8AC3E}">
        <p14:creationId xmlns:p14="http://schemas.microsoft.com/office/powerpoint/2010/main" val="17954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700" dirty="0" smtClean="0"/>
              <a:t>With decades of experience managing cyber risks and threats, </a:t>
            </a:r>
            <a:br>
              <a:rPr lang="en-US" sz="1700" dirty="0" smtClean="0"/>
            </a:br>
            <a:r>
              <a:rPr lang="en-US" sz="1700" dirty="0" smtClean="0"/>
              <a:t>we offer trusted insights and solutions in cybersecurity</a:t>
            </a:r>
          </a:p>
          <a:p>
            <a:r>
              <a:rPr lang="en-US" sz="1700" dirty="0"/>
              <a:t>Leidos cybersecurity offerings deliver smart, </a:t>
            </a:r>
            <a:r>
              <a:rPr lang="en-US" sz="1700" dirty="0" smtClean="0"/>
              <a:t>cost-effective </a:t>
            </a:r>
            <a:r>
              <a:rPr lang="en-US" sz="1700" dirty="0"/>
              <a:t>solutions tailored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to </a:t>
            </a:r>
            <a:r>
              <a:rPr lang="en-US" sz="1700" dirty="0"/>
              <a:t>customer needs and threat profile. We protect the nation’s critical systems from cyber attacks with proven solutions in real time, including </a:t>
            </a:r>
            <a:r>
              <a:rPr lang="en-US" sz="1700" dirty="0" err="1"/>
              <a:t>DoD</a:t>
            </a:r>
            <a:r>
              <a:rPr lang="en-US" sz="1700" dirty="0"/>
              <a:t>, IC, Fed/</a:t>
            </a:r>
            <a:r>
              <a:rPr lang="en-US" sz="1700" dirty="0" err="1"/>
              <a:t>Civ</a:t>
            </a:r>
            <a:r>
              <a:rPr lang="en-US" sz="1700" dirty="0"/>
              <a:t>, and </a:t>
            </a:r>
            <a:r>
              <a:rPr lang="en-US" sz="1700" dirty="0" smtClean="0"/>
              <a:t>commercial</a:t>
            </a:r>
            <a:endParaRPr lang="en-US" sz="1700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 Cyber Performance</a:t>
            </a:r>
          </a:p>
        </p:txBody>
      </p:sp>
      <p:pic>
        <p:nvPicPr>
          <p:cNvPr id="7170" name="Picture 2" descr="C:\Users\rudawskym\Desktop\QC 11AFGU-FO-1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4" y="3403510"/>
            <a:ext cx="6969184" cy="27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Threat Drivers </a:t>
            </a:r>
            <a:endParaRPr lang="en-US" dirty="0"/>
          </a:p>
          <a:p>
            <a:pPr lvl="1"/>
            <a:r>
              <a:rPr lang="en-US" dirty="0" smtClean="0"/>
              <a:t>Rapid </a:t>
            </a:r>
            <a:r>
              <a:rPr lang="en-US" dirty="0"/>
              <a:t>rise in complex, diverse, persistent and morphing threats to networks, devices, data and other </a:t>
            </a:r>
            <a:r>
              <a:rPr lang="en-US" dirty="0" smtClean="0"/>
              <a:t>infrastructure</a:t>
            </a:r>
            <a:endParaRPr lang="en-US" dirty="0"/>
          </a:p>
          <a:p>
            <a:r>
              <a:rPr lang="en-US" b="1" dirty="0"/>
              <a:t>Policy Drivers </a:t>
            </a:r>
            <a:endParaRPr lang="en-US" b="1" dirty="0" smtClean="0"/>
          </a:p>
          <a:p>
            <a:pPr lvl="1"/>
            <a:r>
              <a:rPr lang="en-US" dirty="0" smtClean="0"/>
              <a:t>Executive branch vs legislation that reflects </a:t>
            </a:r>
            <a:r>
              <a:rPr lang="en-US" dirty="0"/>
              <a:t>diversity of opinion. Compliance policy bolsters spending on existing frameworks. RFP language both driving and requiring </a:t>
            </a:r>
            <a:r>
              <a:rPr lang="en-US" dirty="0" smtClean="0"/>
              <a:t>security</a:t>
            </a:r>
            <a:endParaRPr lang="en-US" dirty="0"/>
          </a:p>
          <a:p>
            <a:r>
              <a:rPr lang="en-US" b="1" dirty="0"/>
              <a:t>People Drivers </a:t>
            </a:r>
            <a:endParaRPr lang="en-US" dirty="0"/>
          </a:p>
          <a:p>
            <a:pPr lvl="1"/>
            <a:r>
              <a:rPr lang="en-US" dirty="0" smtClean="0"/>
              <a:t>Challenge:  find </a:t>
            </a:r>
            <a:r>
              <a:rPr lang="en-US" dirty="0"/>
              <a:t>enough qualified cybersecurity </a:t>
            </a:r>
            <a:r>
              <a:rPr lang="en-US" dirty="0" smtClean="0"/>
              <a:t>professionals; agencies </a:t>
            </a:r>
            <a:r>
              <a:rPr lang="en-US" dirty="0"/>
              <a:t>that supplement by contracting will drive </a:t>
            </a:r>
            <a:r>
              <a:rPr lang="en-US" dirty="0" smtClean="0"/>
              <a:t>spending</a:t>
            </a:r>
            <a:endParaRPr lang="en-US" dirty="0"/>
          </a:p>
          <a:p>
            <a:r>
              <a:rPr lang="en-US" b="1" dirty="0"/>
              <a:t>Technology Drivers </a:t>
            </a:r>
            <a:endParaRPr lang="en-US" dirty="0" smtClean="0"/>
          </a:p>
          <a:p>
            <a:pPr lvl="1"/>
            <a:r>
              <a:rPr lang="en-US" dirty="0" smtClean="0"/>
              <a:t>Threats </a:t>
            </a:r>
            <a:r>
              <a:rPr lang="en-US" dirty="0"/>
              <a:t>and vulnerabilities drive direct technical remedies while new, disruptive technologies require security for full </a:t>
            </a:r>
            <a:r>
              <a:rPr lang="en-US" dirty="0" smtClean="0"/>
              <a:t>adoption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Cybersecurity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3597-27A7-49D0-B483-1EA2BA7E16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Cybersecurity Outlook – Follow the $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1" y="2134915"/>
            <a:ext cx="8612989" cy="27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define “Cyber?”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95027" y="2954215"/>
            <a:ext cx="3630335" cy="3580229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7" y="800101"/>
            <a:ext cx="8315740" cy="54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7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Cyber Budget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3744" r="8144" b="3791"/>
          <a:stretch/>
        </p:blipFill>
        <p:spPr bwMode="auto">
          <a:xfrm>
            <a:off x="5690102" y="759249"/>
            <a:ext cx="3357012" cy="27365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4595027" y="2954215"/>
            <a:ext cx="3630335" cy="3580229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2" descr="https://admin.govexec.com/media/gbc/docs/pdfs_edit/cyberspend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6" y="1686658"/>
            <a:ext cx="4831185" cy="236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admin.govexec.com/media/gbc/docs/pdfs_edit/cyberbudgetcomposi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02" y="3724072"/>
            <a:ext cx="3241548" cy="25008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 bwMode="auto">
          <a:xfrm>
            <a:off x="3339548" y="3816626"/>
            <a:ext cx="2350554" cy="2421582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V="1">
            <a:off x="3339548" y="728870"/>
            <a:ext cx="2350554" cy="1477617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8589" y="5518297"/>
            <a:ext cx="4174435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IT Budget is ~7 times the Cyber budget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8589" y="4712904"/>
            <a:ext cx="417443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Information Assurance and Cyber Operations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Comprise 80% of the Cyber Budget</a:t>
            </a:r>
          </a:p>
        </p:txBody>
      </p:sp>
    </p:spTree>
    <p:extLst>
      <p:ext uri="{BB962C8B-B14F-4D97-AF65-F5344CB8AC3E}">
        <p14:creationId xmlns:p14="http://schemas.microsoft.com/office/powerpoint/2010/main" val="23471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66725" y="6380387"/>
            <a:ext cx="2133600" cy="365125"/>
          </a:xfrm>
        </p:spPr>
        <p:txBody>
          <a:bodyPr/>
          <a:lstStyle/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80387"/>
            <a:ext cx="3657600" cy="365125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©2013 LEIDOS. ALL RIGHTS RESERVED.  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7800"/>
            <a:ext cx="6096000" cy="449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 2017…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venir LT Std 35 Light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Mobile data volume will exceed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11.2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ExaBytes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per month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venir LT Std 35 Light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There will be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3.9 Billion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mobile subscribers (growing 4x faster than the global population)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venir LT Std 35 Light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predominant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mobile market continues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to be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 Asia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Pacific, with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over 50%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global connections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venir LT Std 35 Light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And technology continues to evolve (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rapidly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venir LT Std 35 Light" pitchFamily="34" charset="0"/>
              <a:buChar char="•"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2712" y="6019800"/>
            <a:ext cx="8552688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Source: GSMA Intelligence, CISCO 2013 Mobile VNI Study, </a:t>
            </a: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Machina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 Research,  A.T. Kearny Analysis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97" y="1191772"/>
            <a:ext cx="2120357" cy="47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7DCD0"/>
              </a:clrFrom>
              <a:clrTo>
                <a:srgbClr val="C7DCD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02" y="3319640"/>
            <a:ext cx="4290708" cy="275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7DCD0"/>
              </a:clrFrom>
              <a:clrTo>
                <a:srgbClr val="C7DCD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442" y="3766479"/>
            <a:ext cx="2815483" cy="16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457200" y="736829"/>
            <a:ext cx="8229600" cy="946828"/>
          </a:xfrm>
          <a:prstGeom prst="rect">
            <a:avLst/>
          </a:prstGeom>
        </p:spPr>
        <p:txBody>
          <a:bodyPr lIns="0" anchor="ctr" anchorCtr="0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venir LT 65 Medium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Cyber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Custom Design">
  <a:themeElements>
    <a:clrScheme name="Leidos">
      <a:dk1>
        <a:sysClr val="windowText" lastClr="000000"/>
      </a:dk1>
      <a:lt1>
        <a:sysClr val="window" lastClr="FFFFFF"/>
      </a:lt1>
      <a:dk2>
        <a:srgbClr val="201747"/>
      </a:dk2>
      <a:lt2>
        <a:srgbClr val="FFFFFF"/>
      </a:lt2>
      <a:accent1>
        <a:srgbClr val="850F89"/>
      </a:accent1>
      <a:accent2>
        <a:srgbClr val="BEBFBD"/>
      </a:accent2>
      <a:accent3>
        <a:srgbClr val="8C7732"/>
      </a:accent3>
      <a:accent4>
        <a:srgbClr val="9B2743"/>
      </a:accent4>
      <a:accent5>
        <a:srgbClr val="774135"/>
      </a:accent5>
      <a:accent6>
        <a:srgbClr val="00778B"/>
      </a:accent6>
      <a:hlink>
        <a:srgbClr val="850F89"/>
      </a:hlink>
      <a:folHlink>
        <a:srgbClr val="201747"/>
      </a:folHlink>
    </a:clrScheme>
    <a:fontScheme name="Leidos Theme">
      <a:majorFont>
        <a:latin typeface="Avenir LT Std 65 Medium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Leidos">
      <a:dk1>
        <a:sysClr val="windowText" lastClr="000000"/>
      </a:dk1>
      <a:lt1>
        <a:sysClr val="window" lastClr="FFFFFF"/>
      </a:lt1>
      <a:dk2>
        <a:srgbClr val="201747"/>
      </a:dk2>
      <a:lt2>
        <a:srgbClr val="FFFFFF"/>
      </a:lt2>
      <a:accent1>
        <a:srgbClr val="850F89"/>
      </a:accent1>
      <a:accent2>
        <a:srgbClr val="BEBFBD"/>
      </a:accent2>
      <a:accent3>
        <a:srgbClr val="8C7732"/>
      </a:accent3>
      <a:accent4>
        <a:srgbClr val="9B2743"/>
      </a:accent4>
      <a:accent5>
        <a:srgbClr val="774135"/>
      </a:accent5>
      <a:accent6>
        <a:srgbClr val="00778B"/>
      </a:accent6>
      <a:hlink>
        <a:srgbClr val="850F89"/>
      </a:hlink>
      <a:folHlink>
        <a:srgbClr val="201747"/>
      </a:folHlink>
    </a:clrScheme>
    <a:fontScheme name="Leidos Theme">
      <a:majorFont>
        <a:latin typeface="Avenir LT Std 65 Medium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Leidos">
      <a:dk1>
        <a:sysClr val="windowText" lastClr="000000"/>
      </a:dk1>
      <a:lt1>
        <a:sysClr val="window" lastClr="FFFFFF"/>
      </a:lt1>
      <a:dk2>
        <a:srgbClr val="201747"/>
      </a:dk2>
      <a:lt2>
        <a:srgbClr val="FFFFFF"/>
      </a:lt2>
      <a:accent1>
        <a:srgbClr val="850F89"/>
      </a:accent1>
      <a:accent2>
        <a:srgbClr val="BEBFBD"/>
      </a:accent2>
      <a:accent3>
        <a:srgbClr val="8C7732"/>
      </a:accent3>
      <a:accent4>
        <a:srgbClr val="9B2743"/>
      </a:accent4>
      <a:accent5>
        <a:srgbClr val="774135"/>
      </a:accent5>
      <a:accent6>
        <a:srgbClr val="00778B"/>
      </a:accent6>
      <a:hlink>
        <a:srgbClr val="850F89"/>
      </a:hlink>
      <a:folHlink>
        <a:srgbClr val="201747"/>
      </a:folHlink>
    </a:clrScheme>
    <a:fontScheme name="Leidos Theme">
      <a:majorFont>
        <a:latin typeface="Avenir LT Std 65 Medium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S Template">
  <a:themeElements>
    <a:clrScheme name="DigitalEdge Leidos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00"/>
      </a:hlink>
      <a:folHlink>
        <a:srgbClr val="00000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idos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SAIC-V2</Template>
  <TotalTime>27795</TotalTime>
  <Words>1683</Words>
  <Application>Microsoft Office PowerPoint</Application>
  <PresentationFormat>On-screen Show (4:3)</PresentationFormat>
  <Paragraphs>253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1_Custom Design</vt:lpstr>
      <vt:lpstr>2_Custom Design</vt:lpstr>
      <vt:lpstr>3_Custom Design</vt:lpstr>
      <vt:lpstr>CIS Template</vt:lpstr>
      <vt:lpstr>1_Office Theme</vt:lpstr>
      <vt:lpstr>Cyber Readiness:</vt:lpstr>
      <vt:lpstr>Agenda</vt:lpstr>
      <vt:lpstr>Leidos Corporation</vt:lpstr>
      <vt:lpstr>Proven Cyber Performance</vt:lpstr>
      <vt:lpstr>Cybersecurity Outlook</vt:lpstr>
      <vt:lpstr>Cybersecurity Outlook – Follow the $</vt:lpstr>
      <vt:lpstr>How do you define “Cyber?”</vt:lpstr>
      <vt:lpstr>DoD Cyber Budget</vt:lpstr>
      <vt:lpstr>PowerPoint Presentation</vt:lpstr>
      <vt:lpstr>Cybersecurity Outlook – Key Trends</vt:lpstr>
      <vt:lpstr>Zero Days</vt:lpstr>
      <vt:lpstr>PowerPoint Presentation</vt:lpstr>
      <vt:lpstr>Cyber Lines of Operation</vt:lpstr>
      <vt:lpstr>DoD GIG Operations (DGO)</vt:lpstr>
      <vt:lpstr>Defensive Cyber Operations (DCO)</vt:lpstr>
      <vt:lpstr>Offensive Cyber Operations (OCO)</vt:lpstr>
      <vt:lpstr>PowerPoint Presentation</vt:lpstr>
      <vt:lpstr>Training the People</vt:lpstr>
      <vt:lpstr>Equipping with Resources</vt:lpstr>
      <vt:lpstr>Maintaining Readiness</vt:lpstr>
      <vt:lpstr>PowerPoint Presentation</vt:lpstr>
      <vt:lpstr>Cyber Contracts: Myths and Reality</vt:lpstr>
      <vt:lpstr>Cyber Contracts: Myths and Reality</vt:lpstr>
      <vt:lpstr>Leidos Contact Info</vt:lpstr>
    </vt:vector>
  </TitlesOfParts>
  <Company>SAIC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LTG Rhett Hernandez</dc:title>
  <dc:creator>Callihan, Clayton</dc:creator>
  <cp:lastModifiedBy>Horton, Roy E. III</cp:lastModifiedBy>
  <cp:revision>1051</cp:revision>
  <cp:lastPrinted>2015-03-12T16:37:32Z</cp:lastPrinted>
  <dcterms:created xsi:type="dcterms:W3CDTF">2012-08-28T01:25:45Z</dcterms:created>
  <dcterms:modified xsi:type="dcterms:W3CDTF">2015-12-15T21:31:23Z</dcterms:modified>
</cp:coreProperties>
</file>